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notesSlides/notesSlide12.xml" ContentType="application/vnd.openxmlformats-officedocument.presentationml.notesSlide+xml"/>
  <Override PartName="/ppt/charts/chart9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92"/>
    <p:restoredTop sz="94622"/>
  </p:normalViewPr>
  <p:slideViewPr>
    <p:cSldViewPr>
      <p:cViewPr>
        <p:scale>
          <a:sx n="94" d="100"/>
          <a:sy n="94" d="100"/>
        </p:scale>
        <p:origin x="144" y="6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Excel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_________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5D5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DAFE-4C4C-AD40-5316DB3E7FAA}"/>
              </c:ext>
            </c:extLst>
          </c:dPt>
          <c:dPt>
            <c:idx val="1"/>
            <c:bubble3D val="0"/>
            <c:spPr>
              <a:solidFill>
                <a:srgbClr val="2E8B7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DAFE-4C4C-AD40-5316DB3E7FAA}"/>
              </c:ext>
            </c:extLst>
          </c:dPt>
          <c:dPt>
            <c:idx val="2"/>
            <c:bubble3D val="0"/>
            <c:spPr>
              <a:solidFill>
                <a:srgbClr val="D7A02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DAFE-4C4C-AD40-5316DB3E7FAA}"/>
              </c:ext>
            </c:extLst>
          </c:dPt>
          <c:dPt>
            <c:idx val="3"/>
            <c:bubble3D val="0"/>
            <c:spPr>
              <a:solidFill>
                <a:srgbClr val="C16A4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DAFE-4C4C-AD40-5316DB3E7FAA}"/>
              </c:ext>
            </c:extLst>
          </c:dPt>
          <c:cat>
            <c:strRef>
              <c:f>Sheet1!$A$2:$A$5</c:f>
              <c:strCache>
                <c:ptCount val="4"/>
                <c:pt idx="0">
                  <c:v>Greece</c:v>
                </c:pt>
                <c:pt idx="1">
                  <c:v>Poland</c:v>
                </c:pt>
                <c:pt idx="2">
                  <c:v>Portugal</c:v>
                </c:pt>
                <c:pt idx="3">
                  <c:v>Slovakia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52.4</c:v>
                </c:pt>
                <c:pt idx="1">
                  <c:v>13.8</c:v>
                </c:pt>
                <c:pt idx="2">
                  <c:v>15</c:v>
                </c:pt>
                <c:pt idx="3">
                  <c:v>18.8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AFE-4C4C-AD40-5316DB3E7F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8"/>
      </c:doughnutChart>
      <c:spPr>
        <a:solidFill>
          <a:srgbClr val="FFFFFF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00">
              <a:solidFill>
                <a:srgbClr val="5A6B66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rgbClr val="1C5D54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74A-4DB4-9597-181D65343BFA}"/>
              </c:ext>
            </c:extLst>
          </c:dPt>
          <c:dPt>
            <c:idx val="1"/>
            <c:invertIfNegative val="0"/>
            <c:bubble3D val="0"/>
            <c:spPr>
              <a:solidFill>
                <a:srgbClr val="2E8B7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A74A-4DB4-9597-181D65343BFA}"/>
              </c:ext>
            </c:extLst>
          </c:dPt>
          <c:dPt>
            <c:idx val="2"/>
            <c:invertIfNegative val="0"/>
            <c:bubble3D val="0"/>
            <c:spPr>
              <a:solidFill>
                <a:srgbClr val="8FB8A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A74A-4DB4-9597-181D65343BFA}"/>
              </c:ext>
            </c:extLst>
          </c:dPt>
          <c:dPt>
            <c:idx val="3"/>
            <c:invertIfNegative val="0"/>
            <c:bubble3D val="0"/>
            <c:spPr>
              <a:solidFill>
                <a:srgbClr val="8A989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A74A-4DB4-9597-181D65343BFA}"/>
              </c:ext>
            </c:extLst>
          </c:dPt>
          <c:dLbls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0F3B3E"/>
                    </a:solidFill>
                    <a:latin typeface="Calibri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Associate Prof.</c:v>
                </c:pt>
                <c:pt idx="1">
                  <c:v>Assistant Prof.</c:v>
                </c:pt>
                <c:pt idx="2">
                  <c:v>Professor</c:v>
                </c:pt>
                <c:pt idx="3">
                  <c:v>Lecturer / Other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32.5</c:v>
                </c:pt>
                <c:pt idx="1">
                  <c:v>30</c:v>
                </c:pt>
                <c:pt idx="2">
                  <c:v>23.8</c:v>
                </c:pt>
                <c:pt idx="3">
                  <c:v>13.8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74A-4DB4-9597-181D65343BF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50" b="0" i="0" u="none" strike="noStrike">
                <a:solidFill>
                  <a:srgbClr val="5A6B66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40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rgbClr val="D7A024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7DD-4F56-8E93-742F319B9CDC}"/>
              </c:ext>
            </c:extLst>
          </c:dPt>
          <c:dPt>
            <c:idx val="1"/>
            <c:invertIfNegative val="0"/>
            <c:bubble3D val="0"/>
            <c:spPr>
              <a:solidFill>
                <a:srgbClr val="2E8B7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87DD-4F56-8E93-742F319B9CDC}"/>
              </c:ext>
            </c:extLst>
          </c:dPt>
          <c:dPt>
            <c:idx val="2"/>
            <c:invertIfNegative val="0"/>
            <c:bubble3D val="0"/>
            <c:spPr>
              <a:solidFill>
                <a:srgbClr val="C16A4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87DD-4F56-8E93-742F319B9CDC}"/>
              </c:ext>
            </c:extLst>
          </c:dPt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 i="0" u="none" strike="noStrike">
                    <a:solidFill>
                      <a:srgbClr val="0F3B3E"/>
                    </a:solidFill>
                    <a:latin typeface="Calibri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SD should be
strengthened</c:v>
                </c:pt>
                <c:pt idx="1">
                  <c:v>Aligns with
Erasmus+ priorities</c:v>
                </c:pt>
                <c:pt idx="2">
                  <c:v>Curriculum currently
develops SD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4.1500000000000004</c:v>
                </c:pt>
                <c:pt idx="1">
                  <c:v>3.85</c:v>
                </c:pt>
                <c:pt idx="2">
                  <c:v>3.47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7DD-4F56-8E93-742F319B9CD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B66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5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1.1856368563685637E-2"/>
          <c:y val="5.0505050505050504E-2"/>
          <c:w val="0.95088075880758793"/>
          <c:h val="0.862763212837031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C16A4B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6AC-44C8-A844-16A826DF720A}"/>
              </c:ext>
            </c:extLst>
          </c:dPt>
          <c:dPt>
            <c:idx val="1"/>
            <c:invertIfNegative val="0"/>
            <c:bubble3D val="0"/>
            <c:spPr>
              <a:solidFill>
                <a:srgbClr val="D7A02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A6AC-44C8-A844-16A826DF720A}"/>
              </c:ext>
            </c:extLst>
          </c:dPt>
          <c:dPt>
            <c:idx val="2"/>
            <c:invertIfNegative val="0"/>
            <c:bubble3D val="0"/>
            <c:spPr>
              <a:solidFill>
                <a:srgbClr val="2E8B7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A6AC-44C8-A844-16A826DF720A}"/>
              </c:ext>
            </c:extLst>
          </c:dPt>
          <c:dPt>
            <c:idx val="3"/>
            <c:invertIfNegative val="0"/>
            <c:bubble3D val="0"/>
            <c:spPr>
              <a:solidFill>
                <a:srgbClr val="8FB8A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A6AC-44C8-A844-16A826DF720A}"/>
              </c:ext>
            </c:extLst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Portugal</c:v>
                </c:pt>
                <c:pt idx="1">
                  <c:v>Greece</c:v>
                </c:pt>
                <c:pt idx="2">
                  <c:v>Slovakia</c:v>
                </c:pt>
                <c:pt idx="3">
                  <c:v>Poland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1.5</c:v>
                </c:pt>
                <c:pt idx="1">
                  <c:v>0.72</c:v>
                </c:pt>
                <c:pt idx="2">
                  <c:v>0.4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6AC-44C8-A844-16A826DF720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400" b="0" i="0" u="none" strike="noStrike">
                <a:solidFill>
                  <a:srgbClr val="5A6B66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.7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rgbClr val="1C5D54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6E2-4437-8284-59EC22F959B8}"/>
              </c:ext>
            </c:extLst>
          </c:dPt>
          <c:dPt>
            <c:idx val="1"/>
            <c:invertIfNegative val="0"/>
            <c:bubble3D val="0"/>
            <c:spPr>
              <a:solidFill>
                <a:srgbClr val="2E8B7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D6E2-4437-8284-59EC22F959B8}"/>
              </c:ext>
            </c:extLst>
          </c:dPt>
          <c:dPt>
            <c:idx val="2"/>
            <c:invertIfNegative val="0"/>
            <c:bubble3D val="0"/>
            <c:spPr>
              <a:solidFill>
                <a:srgbClr val="2E8B7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D6E2-4437-8284-59EC22F959B8}"/>
              </c:ext>
            </c:extLst>
          </c:dPt>
          <c:dPt>
            <c:idx val="3"/>
            <c:invertIfNegative val="0"/>
            <c:bubble3D val="0"/>
            <c:spPr>
              <a:solidFill>
                <a:srgbClr val="8FB8A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D6E2-4437-8284-59EC22F959B8}"/>
              </c:ext>
            </c:extLst>
          </c:dPt>
          <c:dPt>
            <c:idx val="4"/>
            <c:invertIfNegative val="0"/>
            <c:bubble3D val="0"/>
            <c:spPr>
              <a:solidFill>
                <a:srgbClr val="C16A4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D6E2-4437-8284-59EC22F959B8}"/>
              </c:ext>
            </c:extLst>
          </c:dPt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 i="0" u="none" strike="noStrike">
                    <a:solidFill>
                      <a:srgbClr val="0F3B3E"/>
                    </a:solidFill>
                    <a:latin typeface="Calibri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Critical Thinking</c:v>
                </c:pt>
                <c:pt idx="1">
                  <c:v>Self-awareness</c:v>
                </c:pt>
                <c:pt idx="2">
                  <c:v>Collaboration</c:v>
                </c:pt>
                <c:pt idx="3">
                  <c:v>Systems Thinking</c:v>
                </c:pt>
                <c:pt idx="4">
                  <c:v>Strategic Competence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3.76</c:v>
                </c:pt>
                <c:pt idx="1">
                  <c:v>3.68</c:v>
                </c:pt>
                <c:pt idx="2">
                  <c:v>3.61</c:v>
                </c:pt>
                <c:pt idx="3">
                  <c:v>3.34</c:v>
                </c:pt>
                <c:pt idx="4">
                  <c:v>3.15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6E2-4437-8284-59EC22F959B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5A6B66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4.2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rgbClr val="1C5D54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888-42A4-943C-3E903BB02414}"/>
              </c:ext>
            </c:extLst>
          </c:dPt>
          <c:dPt>
            <c:idx val="1"/>
            <c:invertIfNegative val="0"/>
            <c:bubble3D val="0"/>
            <c:spPr>
              <a:solidFill>
                <a:srgbClr val="2E8B7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4888-42A4-943C-3E903BB02414}"/>
              </c:ext>
            </c:extLst>
          </c:dPt>
          <c:dPt>
            <c:idx val="2"/>
            <c:invertIfNegative val="0"/>
            <c:bubble3D val="0"/>
            <c:spPr>
              <a:solidFill>
                <a:srgbClr val="2E8B7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4888-42A4-943C-3E903BB02414}"/>
              </c:ext>
            </c:extLst>
          </c:dPt>
          <c:dPt>
            <c:idx val="3"/>
            <c:invertIfNegative val="0"/>
            <c:bubble3D val="0"/>
            <c:spPr>
              <a:solidFill>
                <a:srgbClr val="C16A4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4888-42A4-943C-3E903BB02414}"/>
              </c:ext>
            </c:extLst>
          </c:dPt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 i="0" u="none" strike="noStrike">
                    <a:solidFill>
                      <a:srgbClr val="0F3B3E"/>
                    </a:solidFill>
                    <a:latin typeface="Calibri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Interdisciplinarity
is essential</c:v>
                </c:pt>
                <c:pt idx="1">
                  <c:v>Responsible /
ethical AI use</c:v>
                </c:pt>
                <c:pt idx="2">
                  <c:v>Algorithmic bias &amp;
fairness education</c:v>
                </c:pt>
                <c:pt idx="3">
                  <c:v>Mandatory AI in
assessments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4.54</c:v>
                </c:pt>
                <c:pt idx="1">
                  <c:v>4.42</c:v>
                </c:pt>
                <c:pt idx="2">
                  <c:v>4.34</c:v>
                </c:pt>
                <c:pt idx="3">
                  <c:v>3.85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888-42A4-943C-3E903BB024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B66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5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rgbClr val="1C5D54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871-4CE1-92C6-A7C227C69976}"/>
              </c:ext>
            </c:extLst>
          </c:dPt>
          <c:dPt>
            <c:idx val="1"/>
            <c:invertIfNegative val="0"/>
            <c:bubble3D val="0"/>
            <c:spPr>
              <a:solidFill>
                <a:srgbClr val="2E8B7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7871-4CE1-92C6-A7C227C69976}"/>
              </c:ext>
            </c:extLst>
          </c:dPt>
          <c:dPt>
            <c:idx val="2"/>
            <c:invertIfNegative val="0"/>
            <c:bubble3D val="0"/>
            <c:spPr>
              <a:solidFill>
                <a:srgbClr val="C16A4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7871-4CE1-92C6-A7C227C69976}"/>
              </c:ext>
            </c:extLst>
          </c:dPt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0" u="none" strike="noStrike">
                    <a:solidFill>
                      <a:srgbClr val="0F3B3E"/>
                    </a:solidFill>
                    <a:latin typeface="Calibri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Open-access e-books
&amp; articles</c:v>
                </c:pt>
                <c:pt idx="1">
                  <c:v>Video links &amp;
case studies</c:v>
                </c:pt>
                <c:pt idx="2">
                  <c:v>Recorded lectures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4.5199999999999996</c:v>
                </c:pt>
                <c:pt idx="1">
                  <c:v>4.2699999999999996</c:v>
                </c:pt>
                <c:pt idx="2">
                  <c:v>3.58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871-4CE1-92C6-A7C227C6997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5A6B66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5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Segments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5D5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FB86-4959-81F5-FBB1A5F68F43}"/>
              </c:ext>
            </c:extLst>
          </c:dPt>
          <c:dPt>
            <c:idx val="1"/>
            <c:bubble3D val="0"/>
            <c:spPr>
              <a:solidFill>
                <a:srgbClr val="2E8B7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FB86-4959-81F5-FBB1A5F68F43}"/>
              </c:ext>
            </c:extLst>
          </c:dPt>
          <c:dPt>
            <c:idx val="2"/>
            <c:bubble3D val="0"/>
            <c:spPr>
              <a:solidFill>
                <a:srgbClr val="C16A4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FB86-4959-81F5-FBB1A5F68F43}"/>
              </c:ext>
            </c:extLst>
          </c:dPt>
          <c:cat>
            <c:strRef>
              <c:f>Sheet1!$A$2:$A$4</c:f>
              <c:strCache>
                <c:ptCount val="3"/>
                <c:pt idx="0">
                  <c:v>Innovators</c:v>
                </c:pt>
                <c:pt idx="1">
                  <c:v>Pragmatists</c:v>
                </c:pt>
                <c:pt idx="2">
                  <c:v>Skeptics / Cautious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</c:v>
                </c:pt>
                <c:pt idx="1">
                  <c:v>33.799999999999997</c:v>
                </c:pt>
                <c:pt idx="2">
                  <c:v>26.3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86-4959-81F5-FBB1A5F68F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  <c:spPr>
        <a:solidFill>
          <a:srgbClr val="FFFFFF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00">
              <a:solidFill>
                <a:srgbClr val="5A6B66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Rate</c:v>
                </c:pt>
              </c:strCache>
            </c:strRef>
          </c:tx>
          <c:spPr>
            <a:solidFill>
              <a:srgbClr val="2E8B7A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B92-412B-BD1B-8A7DA0AA799D}"/>
              </c:ext>
            </c:extLst>
          </c:dPt>
          <c:dPt>
            <c:idx val="1"/>
            <c:invertIfNegative val="0"/>
            <c:bubble3D val="0"/>
            <c:spPr>
              <a:solidFill>
                <a:srgbClr val="1C5D5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EB92-412B-BD1B-8A7DA0AA799D}"/>
              </c:ext>
            </c:extLst>
          </c:dPt>
          <c:dPt>
            <c:idx val="2"/>
            <c:invertIfNegative val="0"/>
            <c:bubble3D val="0"/>
            <c:spPr>
              <a:solidFill>
                <a:srgbClr val="D7A02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EB92-412B-BD1B-8A7DA0AA799D}"/>
              </c:ext>
            </c:extLst>
          </c:dPt>
          <c:dPt>
            <c:idx val="3"/>
            <c:invertIfNegative val="0"/>
            <c:bubble3D val="0"/>
            <c:spPr>
              <a:solidFill>
                <a:srgbClr val="C16A4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EB92-412B-BD1B-8A7DA0AA799D}"/>
              </c:ext>
            </c:extLst>
          </c:dPt>
          <c:dLbls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 i="0" u="none" strike="noStrike">
                    <a:solidFill>
                      <a:srgbClr val="0F3B3E"/>
                    </a:solidFill>
                    <a:latin typeface="Calibri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Poland</c:v>
                </c:pt>
                <c:pt idx="1">
                  <c:v>Greece</c:v>
                </c:pt>
                <c:pt idx="2">
                  <c:v>Portugal</c:v>
                </c:pt>
                <c:pt idx="3">
                  <c:v>Slovakia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81.8</c:v>
                </c:pt>
                <c:pt idx="1">
                  <c:v>64.3</c:v>
                </c:pt>
                <c:pt idx="2">
                  <c:v>58.3</c:v>
                </c:pt>
                <c:pt idx="3">
                  <c:v>53.3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B92-412B-BD1B-8A7DA0AA799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50" b="0" i="0" u="none" strike="noStrike">
                <a:solidFill>
                  <a:srgbClr val="5A6B66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95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0.00678</cdr:x>
      <cdr:y>0.01263</cdr:y>
    </cdr:from>
    <cdr:to>
      <cdr:x>1</cdr:x>
      <cdr:y>1</cdr:y>
    </cdr:to>
    <cdr:pic>
      <cdr:nvPicPr>
        <cdr:cNvPr id="2" name="image8.png">
          <a:extLst xmlns:a="http://schemas.openxmlformats.org/drawingml/2006/main">
            <a:ext uri="{FF2B5EF4-FFF2-40B4-BE49-F238E27FC236}">
              <a16:creationId xmlns:a16="http://schemas.microsoft.com/office/drawing/2014/main" id="{773FE196-EA1A-8C3B-550F-81FF4F7BF4EC}"/>
            </a:ext>
          </a:extLst>
        </cdr:cNvPr>
        <cdr:cNvPicPr/>
      </cdr:nvPicPr>
      <cdr:blipFill>
        <a:blip xmlns:a="http://schemas.openxmlformats.org/drawingml/2006/main" xmlns:r="http://schemas.openxmlformats.org/officeDocument/2006/relationships" r:embed="rId1"/>
        <a:srcRect xmlns:a="http://schemas.openxmlformats.org/drawingml/2006/main"/>
        <a:stretch xmlns:a="http://schemas.openxmlformats.org/drawingml/2006/main">
          <a:fillRect/>
        </a:stretch>
      </cdr:blipFill>
      <cdr:spPr>
        <a:xfrm xmlns:a="http://schemas.openxmlformats.org/drawingml/2006/main">
          <a:off x="50800" y="50800"/>
          <a:ext cx="7447280" cy="3972560"/>
        </a:xfrm>
        <a:prstGeom xmlns:a="http://schemas.openxmlformats.org/drawingml/2006/main" prst="rect">
          <a:avLst/>
        </a:prstGeom>
        <a:ln xmlns:a="http://schemas.openxmlformats.org/drawingml/2006/main"/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3564B3-1021-4041-8553-EF451E4FD11C}" type="datetimeFigureOut">
              <a:rPr lang="el-GR" smtClean="0"/>
              <a:t>9/8/26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56345-915E-45FE-9A7B-450D307C075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7155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C0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24928" y="3681983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82100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2" y="0"/>
                </a:moveTo>
                <a:lnTo>
                  <a:pt x="2042484" y="0"/>
                </a:lnTo>
                <a:lnTo>
                  <a:pt x="0" y="6858000"/>
                </a:lnTo>
                <a:lnTo>
                  <a:pt x="3006852" y="6858000"/>
                </a:lnTo>
                <a:lnTo>
                  <a:pt x="3006852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4335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5" y="0"/>
                </a:moveTo>
                <a:lnTo>
                  <a:pt x="0" y="0"/>
                </a:lnTo>
                <a:lnTo>
                  <a:pt x="1208191" y="6857999"/>
                </a:lnTo>
                <a:lnTo>
                  <a:pt x="2587665" y="6857999"/>
                </a:lnTo>
                <a:lnTo>
                  <a:pt x="2587665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1" y="6858000"/>
                </a:lnTo>
                <a:lnTo>
                  <a:pt x="2851161" y="6858000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8" y="0"/>
                </a:moveTo>
                <a:lnTo>
                  <a:pt x="1018959" y="0"/>
                </a:lnTo>
                <a:lnTo>
                  <a:pt x="0" y="6858000"/>
                </a:lnTo>
                <a:lnTo>
                  <a:pt x="1290828" y="6858000"/>
                </a:lnTo>
                <a:lnTo>
                  <a:pt x="1290828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1" y="6858000"/>
                </a:lnTo>
                <a:lnTo>
                  <a:pt x="1248203" y="6858000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372344" y="3590543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C0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C0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C0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220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24928" y="3681983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82100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2" y="0"/>
                </a:moveTo>
                <a:lnTo>
                  <a:pt x="2042484" y="0"/>
                </a:lnTo>
                <a:lnTo>
                  <a:pt x="0" y="6858000"/>
                </a:lnTo>
                <a:lnTo>
                  <a:pt x="3006852" y="6858000"/>
                </a:lnTo>
                <a:lnTo>
                  <a:pt x="3006852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4335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5" y="0"/>
                </a:moveTo>
                <a:lnTo>
                  <a:pt x="0" y="0"/>
                </a:lnTo>
                <a:lnTo>
                  <a:pt x="1208191" y="6857999"/>
                </a:lnTo>
                <a:lnTo>
                  <a:pt x="2587665" y="6857999"/>
                </a:lnTo>
                <a:lnTo>
                  <a:pt x="2587665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1" y="6858000"/>
                </a:lnTo>
                <a:lnTo>
                  <a:pt x="2851161" y="6858000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8" y="0"/>
                </a:moveTo>
                <a:lnTo>
                  <a:pt x="1018959" y="0"/>
                </a:lnTo>
                <a:lnTo>
                  <a:pt x="0" y="6858000"/>
                </a:lnTo>
                <a:lnTo>
                  <a:pt x="1290828" y="6858000"/>
                </a:lnTo>
                <a:lnTo>
                  <a:pt x="1290828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1" y="6858000"/>
                </a:lnTo>
                <a:lnTo>
                  <a:pt x="1248203" y="6858000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372344" y="3590543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5206" y="223773"/>
            <a:ext cx="9735185" cy="8011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C0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6095" y="1175105"/>
            <a:ext cx="9394190" cy="4580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843280" cy="5666740"/>
          </a:xfrm>
          <a:custGeom>
            <a:avLst/>
            <a:gdLst/>
            <a:ahLst/>
            <a:cxnLst/>
            <a:rect l="l" t="t" r="r" b="b"/>
            <a:pathLst>
              <a:path w="843280" h="5666740">
                <a:moveTo>
                  <a:pt x="842772" y="0"/>
                </a:moveTo>
                <a:lnTo>
                  <a:pt x="0" y="0"/>
                </a:lnTo>
                <a:lnTo>
                  <a:pt x="0" y="5666232"/>
                </a:lnTo>
                <a:lnTo>
                  <a:pt x="842772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05206" y="1431416"/>
            <a:ext cx="9511030" cy="36452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779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3E7818"/>
                </a:solidFill>
                <a:latin typeface="Trebuchet MS"/>
                <a:cs typeface="Trebuchet MS"/>
              </a:rPr>
              <a:t>KA220</a:t>
            </a:r>
            <a:r>
              <a:rPr sz="2000" b="1" spc="-45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3E7818"/>
                </a:solidFill>
                <a:latin typeface="Trebuchet MS"/>
                <a:cs typeface="Trebuchet MS"/>
              </a:rPr>
              <a:t>–</a:t>
            </a:r>
            <a:r>
              <a:rPr sz="2000" b="1" spc="-25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3E7818"/>
                </a:solidFill>
                <a:latin typeface="Trebuchet MS"/>
                <a:cs typeface="Trebuchet MS"/>
              </a:rPr>
              <a:t>HED</a:t>
            </a:r>
            <a:r>
              <a:rPr sz="2000" b="1" spc="-55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3E7818"/>
                </a:solidFill>
                <a:latin typeface="Trebuchet MS"/>
                <a:cs typeface="Trebuchet MS"/>
              </a:rPr>
              <a:t>Cooperation</a:t>
            </a:r>
            <a:r>
              <a:rPr sz="2000" b="1" spc="-60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3E7818"/>
                </a:solidFill>
                <a:latin typeface="Trebuchet MS"/>
                <a:cs typeface="Trebuchet MS"/>
              </a:rPr>
              <a:t>partnership</a:t>
            </a:r>
            <a:r>
              <a:rPr sz="2000" b="1" spc="-65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3E7818"/>
                </a:solidFill>
                <a:latin typeface="Trebuchet MS"/>
                <a:cs typeface="Trebuchet MS"/>
              </a:rPr>
              <a:t>in</a:t>
            </a:r>
            <a:r>
              <a:rPr sz="2000" b="1" spc="-40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3E7818"/>
                </a:solidFill>
                <a:latin typeface="Trebuchet MS"/>
                <a:cs typeface="Trebuchet MS"/>
              </a:rPr>
              <a:t>higher</a:t>
            </a:r>
            <a:r>
              <a:rPr sz="2000" b="1" spc="-50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2000" b="1" spc="-10" dirty="0">
                <a:solidFill>
                  <a:srgbClr val="3E7818"/>
                </a:solidFill>
                <a:latin typeface="Trebuchet MS"/>
                <a:cs typeface="Trebuchet MS"/>
              </a:rPr>
              <a:t>education</a:t>
            </a:r>
            <a:endParaRPr sz="2000" dirty="0">
              <a:latin typeface="Trebuchet MS"/>
              <a:cs typeface="Trebuchet MS"/>
            </a:endParaRPr>
          </a:p>
          <a:p>
            <a:pPr marL="102870" algn="ct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3E7818"/>
                </a:solidFill>
                <a:latin typeface="Trebuchet MS"/>
                <a:cs typeface="Trebuchet MS"/>
              </a:rPr>
              <a:t>Priority:</a:t>
            </a:r>
            <a:r>
              <a:rPr sz="1800" spc="-60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E7818"/>
                </a:solidFill>
                <a:latin typeface="Trebuchet MS"/>
                <a:cs typeface="Trebuchet MS"/>
              </a:rPr>
              <a:t>HE</a:t>
            </a:r>
            <a:r>
              <a:rPr sz="1800" spc="-60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E7818"/>
                </a:solidFill>
                <a:latin typeface="Trebuchet MS"/>
                <a:cs typeface="Trebuchet MS"/>
              </a:rPr>
              <a:t>-</a:t>
            </a:r>
            <a:r>
              <a:rPr sz="1800" spc="-60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E7818"/>
                </a:solidFill>
                <a:latin typeface="Trebuchet MS"/>
                <a:cs typeface="Trebuchet MS"/>
              </a:rPr>
              <a:t>Stimulating</a:t>
            </a:r>
            <a:r>
              <a:rPr sz="1800" spc="-55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E7818"/>
                </a:solidFill>
                <a:latin typeface="Trebuchet MS"/>
                <a:cs typeface="Trebuchet MS"/>
              </a:rPr>
              <a:t>innovative</a:t>
            </a:r>
            <a:r>
              <a:rPr sz="1800" spc="-25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E7818"/>
                </a:solidFill>
                <a:latin typeface="Trebuchet MS"/>
                <a:cs typeface="Trebuchet MS"/>
              </a:rPr>
              <a:t>learning</a:t>
            </a:r>
            <a:r>
              <a:rPr sz="1800" spc="-50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E7818"/>
                </a:solidFill>
                <a:latin typeface="Trebuchet MS"/>
                <a:cs typeface="Trebuchet MS"/>
              </a:rPr>
              <a:t>and</a:t>
            </a:r>
            <a:r>
              <a:rPr sz="1800" spc="-65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3E7818"/>
                </a:solidFill>
                <a:latin typeface="Trebuchet MS"/>
                <a:cs typeface="Trebuchet MS"/>
              </a:rPr>
              <a:t>teaching</a:t>
            </a:r>
            <a:r>
              <a:rPr sz="1800" spc="-55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3E7818"/>
                </a:solidFill>
                <a:latin typeface="Trebuchet MS"/>
                <a:cs typeface="Trebuchet MS"/>
              </a:rPr>
              <a:t>practices</a:t>
            </a:r>
            <a:endParaRPr sz="18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8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00"/>
              </a:spcBef>
            </a:pPr>
            <a:endParaRPr sz="1800" dirty="0">
              <a:latin typeface="Trebuchet MS"/>
              <a:cs typeface="Trebuchet MS"/>
            </a:endParaRPr>
          </a:p>
          <a:p>
            <a:pPr marL="97790" algn="ctr">
              <a:lnSpc>
                <a:spcPts val="2150"/>
              </a:lnSpc>
              <a:spcBef>
                <a:spcPts val="5"/>
              </a:spcBef>
            </a:pPr>
            <a:r>
              <a:rPr sz="1800" b="1" spc="-30" dirty="0">
                <a:solidFill>
                  <a:srgbClr val="C00000"/>
                </a:solidFill>
                <a:latin typeface="Trebuchet MS"/>
                <a:cs typeface="Trebuchet MS"/>
              </a:rPr>
              <a:t>PARTNERSHIP</a:t>
            </a:r>
            <a:r>
              <a:rPr sz="1800" b="1" spc="-8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rebuchet MS"/>
                <a:cs typeface="Trebuchet MS"/>
              </a:rPr>
              <a:t>IN</a:t>
            </a:r>
            <a:r>
              <a:rPr sz="1800" b="1" spc="-4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Trebuchet MS"/>
                <a:cs typeface="Trebuchet MS"/>
              </a:rPr>
              <a:t>CREATING</a:t>
            </a:r>
            <a:r>
              <a:rPr sz="1800" b="1" spc="-4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rebuchet MS"/>
                <a:cs typeface="Trebuchet MS"/>
              </a:rPr>
              <a:t>NEW</a:t>
            </a:r>
            <a:r>
              <a:rPr sz="1800" b="1" spc="-4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rebuchet MS"/>
                <a:cs typeface="Trebuchet MS"/>
              </a:rPr>
              <a:t>FORMS</a:t>
            </a:r>
            <a:r>
              <a:rPr sz="1800" b="1" spc="-3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rebuchet MS"/>
                <a:cs typeface="Trebuchet MS"/>
              </a:rPr>
              <a:t>OF</a:t>
            </a:r>
            <a:r>
              <a:rPr sz="1800" b="1" spc="-2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rebuchet MS"/>
                <a:cs typeface="Trebuchet MS"/>
              </a:rPr>
              <a:t>LEARNING</a:t>
            </a:r>
            <a:r>
              <a:rPr sz="1800" b="1" spc="-4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rebuchet MS"/>
                <a:cs typeface="Trebuchet MS"/>
              </a:rPr>
              <a:t>IN</a:t>
            </a:r>
            <a:r>
              <a:rPr sz="1800" b="1" spc="-3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rebuchet MS"/>
                <a:cs typeface="Trebuchet MS"/>
              </a:rPr>
              <a:t>HIGHER</a:t>
            </a:r>
            <a:r>
              <a:rPr sz="1800" b="1" spc="-5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Trebuchet MS"/>
                <a:cs typeface="Trebuchet MS"/>
              </a:rPr>
              <a:t>EDUCATION:</a:t>
            </a:r>
            <a:endParaRPr sz="1800" dirty="0">
              <a:latin typeface="Trebuchet MS"/>
              <a:cs typeface="Trebuchet MS"/>
            </a:endParaRPr>
          </a:p>
          <a:p>
            <a:pPr marL="102870" algn="ctr">
              <a:lnSpc>
                <a:spcPts val="2630"/>
              </a:lnSpc>
            </a:pPr>
            <a:r>
              <a:rPr sz="2200" b="1" spc="-20" dirty="0">
                <a:solidFill>
                  <a:srgbClr val="C00000"/>
                </a:solidFill>
                <a:latin typeface="Trebuchet MS"/>
                <a:cs typeface="Trebuchet MS"/>
              </a:rPr>
              <a:t>REINFORCING</a:t>
            </a:r>
            <a:r>
              <a:rPr sz="2200" b="1" spc="-13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200" b="1" dirty="0">
                <a:solidFill>
                  <a:srgbClr val="C00000"/>
                </a:solidFill>
                <a:latin typeface="Trebuchet MS"/>
                <a:cs typeface="Trebuchet MS"/>
              </a:rPr>
              <a:t>AND</a:t>
            </a:r>
            <a:r>
              <a:rPr sz="2200" b="1" spc="-5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Trebuchet MS"/>
                <a:cs typeface="Trebuchet MS"/>
              </a:rPr>
              <a:t>INTERDISCIPLINARITY</a:t>
            </a:r>
            <a:r>
              <a:rPr sz="2200" b="1" spc="-8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200" b="1" dirty="0">
                <a:solidFill>
                  <a:srgbClr val="C00000"/>
                </a:solidFill>
                <a:latin typeface="Trebuchet MS"/>
                <a:cs typeface="Trebuchet MS"/>
              </a:rPr>
              <a:t>THROUGH</a:t>
            </a:r>
            <a:r>
              <a:rPr sz="2200" b="1" spc="-3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200" b="1" dirty="0">
                <a:solidFill>
                  <a:srgbClr val="C00000"/>
                </a:solidFill>
                <a:latin typeface="Trebuchet MS"/>
                <a:cs typeface="Trebuchet MS"/>
              </a:rPr>
              <a:t>SD</a:t>
            </a:r>
            <a:r>
              <a:rPr sz="2200" b="1" spc="-4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Trebuchet MS"/>
                <a:cs typeface="Trebuchet MS"/>
              </a:rPr>
              <a:t>MODULES</a:t>
            </a:r>
            <a:endParaRPr sz="2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2200" dirty="0">
              <a:latin typeface="Trebuchet MS"/>
              <a:cs typeface="Trebuchet MS"/>
            </a:endParaRPr>
          </a:p>
          <a:p>
            <a:pPr marL="101600" algn="ctr">
              <a:lnSpc>
                <a:spcPct val="100000"/>
              </a:lnSpc>
            </a:pPr>
            <a:r>
              <a:rPr sz="2200" b="1" dirty="0">
                <a:solidFill>
                  <a:srgbClr val="001F5F"/>
                </a:solidFill>
                <a:latin typeface="Trebuchet MS"/>
                <a:cs typeface="Trebuchet MS"/>
              </a:rPr>
              <a:t>R</a:t>
            </a:r>
            <a:r>
              <a:rPr sz="2200" b="1" spc="-1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200" b="1" dirty="0">
                <a:solidFill>
                  <a:srgbClr val="001F5F"/>
                </a:solidFill>
                <a:latin typeface="Trebuchet MS"/>
                <a:cs typeface="Trebuchet MS"/>
              </a:rPr>
              <a:t>I</a:t>
            </a:r>
            <a:r>
              <a:rPr sz="2200" b="1" spc="-1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200" b="1" dirty="0">
                <a:solidFill>
                  <a:srgbClr val="001F5F"/>
                </a:solidFill>
                <a:latin typeface="Trebuchet MS"/>
                <a:cs typeface="Trebuchet MS"/>
              </a:rPr>
              <a:t>S</a:t>
            </a:r>
            <a:r>
              <a:rPr sz="2200" b="1" spc="-1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200" b="1" spc="-50" dirty="0">
                <a:solidFill>
                  <a:srgbClr val="001F5F"/>
                </a:solidFill>
                <a:latin typeface="Trebuchet MS"/>
                <a:cs typeface="Trebuchet MS"/>
              </a:rPr>
              <a:t>E</a:t>
            </a:r>
            <a:endParaRPr lang="en-US" sz="2200" b="1" spc="-50" dirty="0">
              <a:solidFill>
                <a:srgbClr val="001F5F"/>
              </a:solidFill>
              <a:latin typeface="Trebuchet MS"/>
              <a:cs typeface="Trebuchet MS"/>
            </a:endParaRPr>
          </a:p>
          <a:p>
            <a:pPr marL="101600" algn="ctr">
              <a:lnSpc>
                <a:spcPct val="100000"/>
              </a:lnSpc>
            </a:pPr>
            <a:endParaRPr lang="en-US" sz="2200" b="1" spc="-50" dirty="0">
              <a:solidFill>
                <a:srgbClr val="001F5F"/>
              </a:solidFill>
              <a:latin typeface="Trebuchet MS"/>
              <a:cs typeface="Trebuchet MS"/>
            </a:endParaRPr>
          </a:p>
          <a:p>
            <a:pPr marL="101600" algn="ctr"/>
            <a:r>
              <a:rPr lang="en-US" sz="2400" b="1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Academic Staff Needs Assessment</a:t>
            </a:r>
            <a:endParaRPr lang="en-US" sz="2400" dirty="0">
              <a:solidFill>
                <a:srgbClr val="FF0000"/>
              </a:solidFill>
            </a:endParaRPr>
          </a:p>
          <a:p>
            <a:pPr marL="101600" algn="ctr">
              <a:lnSpc>
                <a:spcPct val="100000"/>
              </a:lnSpc>
            </a:pPr>
            <a:endParaRPr sz="220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40140" y="5585459"/>
            <a:ext cx="2098548" cy="127254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08320" y="5833870"/>
            <a:ext cx="2098548" cy="9540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45307" y="6022847"/>
            <a:ext cx="1575816" cy="472440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41731" y="190500"/>
            <a:ext cx="4052570" cy="6414770"/>
            <a:chOff x="141731" y="190500"/>
            <a:chExt cx="4052570" cy="641477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6948" y="5652515"/>
              <a:ext cx="931163" cy="9525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1731" y="190500"/>
              <a:ext cx="4052316" cy="848867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997440" y="88392"/>
            <a:ext cx="1743455" cy="130454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658368"/>
          </a:xfrm>
          <a:prstGeom prst="roundRect">
            <a:avLst>
              <a:gd name="adj" fmla="val 13889"/>
            </a:avLst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Text 1"/>
          <p:cNvSpPr/>
          <p:nvPr/>
        </p:nvSpPr>
        <p:spPr>
          <a:xfrm>
            <a:off x="1325880" y="4572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 3 · DIGITAL &amp; AI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307592" y="69494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Digital Transformation &amp; Artificial Intelligence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502920" y="14813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2E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POOLED ATTITUDES  (mean, 1–5)</a:t>
            </a:r>
            <a:endParaRPr lang="en-US" sz="120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320040" y="1810512"/>
          <a:ext cx="749808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4"/>
          <p:cNvSpPr/>
          <p:nvPr/>
        </p:nvSpPr>
        <p:spPr>
          <a:xfrm>
            <a:off x="8138160" y="1810512"/>
            <a:ext cx="3566160" cy="4114800"/>
          </a:xfrm>
          <a:prstGeom prst="roundRect">
            <a:avLst>
              <a:gd name="adj" fmla="val 2051"/>
            </a:avLst>
          </a:prstGeom>
          <a:solidFill>
            <a:srgbClr val="0F3B3E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9" name="Shape 5"/>
          <p:cNvSpPr/>
          <p:nvPr/>
        </p:nvSpPr>
        <p:spPr>
          <a:xfrm>
            <a:off x="8412480" y="2103120"/>
            <a:ext cx="713232" cy="713232"/>
          </a:xfrm>
          <a:prstGeom prst="roundRect">
            <a:avLst>
              <a:gd name="adj" fmla="val 12821"/>
            </a:avLst>
          </a:prstGeom>
          <a:solidFill>
            <a:srgbClr val="D7A02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1" name="Text 6"/>
          <p:cNvSpPr/>
          <p:nvPr/>
        </p:nvSpPr>
        <p:spPr>
          <a:xfrm>
            <a:off x="8412480" y="2971800"/>
            <a:ext cx="3108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human-centric,</a:t>
            </a:r>
            <a:endParaRPr lang="en-US" sz="21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ethics-first stance</a:t>
            </a:r>
            <a:endParaRPr lang="en-US" sz="2100" dirty="0"/>
          </a:p>
        </p:txBody>
      </p:sp>
      <p:sp>
        <p:nvSpPr>
          <p:cNvPr id="12" name="Text 7"/>
          <p:cNvSpPr/>
          <p:nvPr/>
        </p:nvSpPr>
        <p:spPr>
          <a:xfrm>
            <a:off x="8412480" y="3886200"/>
            <a:ext cx="3108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8FB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across all four countries reject the superficial “tool-isation” of AI, preferring guidance on its responsible use.</a:t>
            </a:r>
            <a:endParaRPr lang="en-US" sz="1300" dirty="0"/>
          </a:p>
        </p:txBody>
      </p:sp>
      <p:sp>
        <p:nvSpPr>
          <p:cNvPr id="13" name="Shape 8"/>
          <p:cNvSpPr/>
          <p:nvPr/>
        </p:nvSpPr>
        <p:spPr>
          <a:xfrm>
            <a:off x="8412480" y="4937760"/>
            <a:ext cx="3063240" cy="0"/>
          </a:xfrm>
          <a:prstGeom prst="line">
            <a:avLst/>
          </a:prstGeom>
          <a:noFill/>
          <a:ln w="12700">
            <a:solidFill>
              <a:srgbClr val="2E8B7A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4" name="Text 9"/>
          <p:cNvSpPr/>
          <p:nvPr/>
        </p:nvSpPr>
        <p:spPr>
          <a:xfrm>
            <a:off x="8412480" y="5074920"/>
            <a:ext cx="3108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b="1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Poland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most receptive to mandatory AI (4.09);  </a:t>
            </a:r>
            <a:r>
              <a:rPr lang="en-US" sz="1200" b="1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Slovakia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most reserved (3.40).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502920" y="6473952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Project  ·  Academic Staff Needs Assessment  ·  Erasmus+ 2025-1-SK01-KA220-HED-000354947</a:t>
            </a:r>
            <a:endParaRPr lang="en-US" sz="800" dirty="0"/>
          </a:p>
        </p:txBody>
      </p:sp>
      <p:sp>
        <p:nvSpPr>
          <p:cNvPr id="16" name="Text 11"/>
          <p:cNvSpPr/>
          <p:nvPr/>
        </p:nvSpPr>
        <p:spPr>
          <a:xfrm>
            <a:off x="11274552" y="647395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pic>
        <p:nvPicPr>
          <p:cNvPr id="17" name="object 10">
            <a:extLst>
              <a:ext uri="{FF2B5EF4-FFF2-40B4-BE49-F238E27FC236}">
                <a16:creationId xmlns:a16="http://schemas.microsoft.com/office/drawing/2014/main" id="{CDA49E25-D6A3-BFB5-9044-82CCE87B58F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3410" y="563410"/>
            <a:ext cx="520506" cy="441961"/>
          </a:xfrm>
          <a:prstGeom prst="rect">
            <a:avLst/>
          </a:prstGeom>
        </p:spPr>
      </p:pic>
      <p:pic>
        <p:nvPicPr>
          <p:cNvPr id="18" name="Image 0" descr="preencoded.png">
            <a:extLst>
              <a:ext uri="{FF2B5EF4-FFF2-40B4-BE49-F238E27FC236}">
                <a16:creationId xmlns:a16="http://schemas.microsoft.com/office/drawing/2014/main" id="{48136DA7-5858-580E-43F5-3C5ECEAD25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6216" y="2282679"/>
            <a:ext cx="365760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658368"/>
          </a:xfrm>
          <a:prstGeom prst="roundRect">
            <a:avLst>
              <a:gd name="adj" fmla="val 13889"/>
            </a:avLst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Text 1"/>
          <p:cNvSpPr/>
          <p:nvPr/>
        </p:nvSpPr>
        <p:spPr>
          <a:xfrm>
            <a:off x="1325880" y="4572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 4 · OER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307592" y="69494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Open Educational Resources - Format Preferences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502920" y="14813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2E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PREFERRED OPEN LIBRARY FORMATS  (pooled mean, 1-5)</a:t>
            </a:r>
            <a:endParaRPr lang="en-US" sz="120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320040" y="1874520"/>
          <a:ext cx="72237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4"/>
          <p:cNvSpPr/>
          <p:nvPr/>
        </p:nvSpPr>
        <p:spPr>
          <a:xfrm>
            <a:off x="502920" y="4846320"/>
            <a:ext cx="7040880" cy="1051560"/>
          </a:xfrm>
          <a:prstGeom prst="roundRect">
            <a:avLst>
              <a:gd name="adj" fmla="val 5217"/>
            </a:avLst>
          </a:prstGeom>
          <a:solidFill>
            <a:srgbClr val="EDF4F1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9" name="Shape 5"/>
          <p:cNvSpPr/>
          <p:nvPr/>
        </p:nvSpPr>
        <p:spPr>
          <a:xfrm>
            <a:off x="502920" y="4846320"/>
            <a:ext cx="91440" cy="1051560"/>
          </a:xfrm>
          <a:prstGeom prst="rect">
            <a:avLst/>
          </a:prstGeom>
          <a:solidFill>
            <a:srgbClr val="D7A02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0" name="Text 6"/>
          <p:cNvSpPr/>
          <p:nvPr/>
        </p:nvSpPr>
        <p:spPr>
          <a:xfrm>
            <a:off x="777240" y="4983480"/>
            <a:ext cx="6629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b="1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over passive.  </a:t>
            </a:r>
            <a:r>
              <a:rPr lang="en-US" sz="12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clear preference for interactive academic content over passive video repositories. Portugal values interactive video most (4.75); Slovakia rates recorded lectures lowest (2.93).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7818120" y="1810512"/>
            <a:ext cx="3886200" cy="1298448"/>
          </a:xfrm>
          <a:prstGeom prst="roundRect">
            <a:avLst>
              <a:gd name="adj" fmla="val 4930"/>
            </a:avLst>
          </a:prstGeom>
          <a:solidFill>
            <a:srgbClr val="F4F8F6"/>
          </a:solidFill>
          <a:ln w="12700">
            <a:solidFill>
              <a:srgbClr val="DCE7E2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Shape 8"/>
          <p:cNvSpPr/>
          <p:nvPr/>
        </p:nvSpPr>
        <p:spPr>
          <a:xfrm>
            <a:off x="8046720" y="2203704"/>
            <a:ext cx="502920" cy="502920"/>
          </a:xfrm>
          <a:prstGeom prst="ellipse">
            <a:avLst/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3" name="Text 9"/>
          <p:cNvSpPr/>
          <p:nvPr/>
        </p:nvSpPr>
        <p:spPr>
          <a:xfrm>
            <a:off x="8046720" y="220370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200" dirty="0"/>
          </a:p>
        </p:txBody>
      </p:sp>
      <p:sp>
        <p:nvSpPr>
          <p:cNvPr id="14" name="Text 10"/>
          <p:cNvSpPr/>
          <p:nvPr/>
        </p:nvSpPr>
        <p:spPr>
          <a:xfrm>
            <a:off x="8686800" y="201168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Open-access e-books &amp; articles</a:t>
            </a:r>
            <a:endParaRPr lang="en-US" sz="1450" dirty="0"/>
          </a:p>
        </p:txBody>
      </p:sp>
      <p:sp>
        <p:nvSpPr>
          <p:cNvPr id="15" name="Text 11"/>
          <p:cNvSpPr/>
          <p:nvPr/>
        </p:nvSpPr>
        <p:spPr>
          <a:xfrm>
            <a:off x="8686800" y="2615184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1C5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Universal top choice</a:t>
            </a:r>
            <a:endParaRPr lang="en-US" sz="1150" dirty="0"/>
          </a:p>
        </p:txBody>
      </p:sp>
      <p:sp>
        <p:nvSpPr>
          <p:cNvPr id="16" name="Shape 12"/>
          <p:cNvSpPr/>
          <p:nvPr/>
        </p:nvSpPr>
        <p:spPr>
          <a:xfrm>
            <a:off x="7818120" y="3227832"/>
            <a:ext cx="3886200" cy="1298448"/>
          </a:xfrm>
          <a:prstGeom prst="roundRect">
            <a:avLst>
              <a:gd name="adj" fmla="val 4930"/>
            </a:avLst>
          </a:prstGeom>
          <a:solidFill>
            <a:srgbClr val="F4F8F6"/>
          </a:solidFill>
          <a:ln w="12700">
            <a:solidFill>
              <a:srgbClr val="DCE7E2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Shape 13"/>
          <p:cNvSpPr/>
          <p:nvPr/>
        </p:nvSpPr>
        <p:spPr>
          <a:xfrm>
            <a:off x="8046720" y="3621024"/>
            <a:ext cx="502920" cy="502920"/>
          </a:xfrm>
          <a:prstGeom prst="ellipse">
            <a:avLst/>
          </a:prstGeom>
          <a:solidFill>
            <a:srgbClr val="2E8B7A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8" name="Text 14"/>
          <p:cNvSpPr/>
          <p:nvPr/>
        </p:nvSpPr>
        <p:spPr>
          <a:xfrm>
            <a:off x="8046720" y="362102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200" dirty="0"/>
          </a:p>
        </p:txBody>
      </p:sp>
      <p:sp>
        <p:nvSpPr>
          <p:cNvPr id="19" name="Text 15"/>
          <p:cNvSpPr/>
          <p:nvPr/>
        </p:nvSpPr>
        <p:spPr>
          <a:xfrm>
            <a:off x="8686800" y="342900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Video links &amp; case studies</a:t>
            </a:r>
            <a:endParaRPr lang="en-US" sz="1450" dirty="0"/>
          </a:p>
        </p:txBody>
      </p:sp>
      <p:sp>
        <p:nvSpPr>
          <p:cNvPr id="20" name="Text 16"/>
          <p:cNvSpPr/>
          <p:nvPr/>
        </p:nvSpPr>
        <p:spPr>
          <a:xfrm>
            <a:off x="8686800" y="4032504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2E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in Portugal (4.75)</a:t>
            </a:r>
            <a:endParaRPr lang="en-US" sz="1150" dirty="0"/>
          </a:p>
        </p:txBody>
      </p:sp>
      <p:sp>
        <p:nvSpPr>
          <p:cNvPr id="21" name="Shape 17"/>
          <p:cNvSpPr/>
          <p:nvPr/>
        </p:nvSpPr>
        <p:spPr>
          <a:xfrm>
            <a:off x="7818120" y="4645152"/>
            <a:ext cx="3886200" cy="1298448"/>
          </a:xfrm>
          <a:prstGeom prst="roundRect">
            <a:avLst>
              <a:gd name="adj" fmla="val 4930"/>
            </a:avLst>
          </a:prstGeom>
          <a:solidFill>
            <a:srgbClr val="F4F8F6"/>
          </a:solidFill>
          <a:ln w="12700">
            <a:solidFill>
              <a:srgbClr val="DCE7E2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Shape 18"/>
          <p:cNvSpPr/>
          <p:nvPr/>
        </p:nvSpPr>
        <p:spPr>
          <a:xfrm>
            <a:off x="8046720" y="5038344"/>
            <a:ext cx="502920" cy="502920"/>
          </a:xfrm>
          <a:prstGeom prst="ellipse">
            <a:avLst/>
          </a:prstGeom>
          <a:solidFill>
            <a:srgbClr val="C16A4B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3" name="Text 19"/>
          <p:cNvSpPr/>
          <p:nvPr/>
        </p:nvSpPr>
        <p:spPr>
          <a:xfrm>
            <a:off x="8046720" y="503834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200" dirty="0"/>
          </a:p>
        </p:txBody>
      </p:sp>
      <p:sp>
        <p:nvSpPr>
          <p:cNvPr id="24" name="Text 20"/>
          <p:cNvSpPr/>
          <p:nvPr/>
        </p:nvSpPr>
        <p:spPr>
          <a:xfrm>
            <a:off x="8686800" y="484632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Recorded lectures</a:t>
            </a:r>
            <a:endParaRPr lang="en-US" sz="1450" dirty="0"/>
          </a:p>
        </p:txBody>
      </p:sp>
      <p:sp>
        <p:nvSpPr>
          <p:cNvPr id="25" name="Text 21"/>
          <p:cNvSpPr/>
          <p:nvPr/>
        </p:nvSpPr>
        <p:spPr>
          <a:xfrm>
            <a:off x="8686800" y="5449824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C16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Lowest · Slovakia 2.93</a:t>
            </a:r>
            <a:endParaRPr lang="en-US" sz="1150" dirty="0"/>
          </a:p>
        </p:txBody>
      </p:sp>
      <p:sp>
        <p:nvSpPr>
          <p:cNvPr id="26" name="Text 22"/>
          <p:cNvSpPr/>
          <p:nvPr/>
        </p:nvSpPr>
        <p:spPr>
          <a:xfrm>
            <a:off x="502920" y="6473952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Project  ·  Academic Staff Needs Assessment  ·  Erasmus+ 2025-1-SK01-KA220-HED-000354947</a:t>
            </a:r>
            <a:endParaRPr lang="en-US" sz="800" dirty="0"/>
          </a:p>
        </p:txBody>
      </p:sp>
      <p:sp>
        <p:nvSpPr>
          <p:cNvPr id="27" name="Text 23"/>
          <p:cNvSpPr/>
          <p:nvPr/>
        </p:nvSpPr>
        <p:spPr>
          <a:xfrm>
            <a:off x="11274552" y="647395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pic>
        <p:nvPicPr>
          <p:cNvPr id="28" name="object 10">
            <a:extLst>
              <a:ext uri="{FF2B5EF4-FFF2-40B4-BE49-F238E27FC236}">
                <a16:creationId xmlns:a16="http://schemas.microsoft.com/office/drawing/2014/main" id="{413BBACB-03BF-DAB5-BC62-A28EC33D780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3410" y="563410"/>
            <a:ext cx="520506" cy="44196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658368"/>
          </a:xfrm>
          <a:prstGeom prst="roundRect">
            <a:avLst>
              <a:gd name="adj" fmla="val 13889"/>
            </a:avLst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Text 1"/>
          <p:cNvSpPr/>
          <p:nvPr/>
        </p:nvSpPr>
        <p:spPr>
          <a:xfrm>
            <a:off x="1325880" y="4572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 5 · SEGMENTATION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307592" y="69494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Attitudinal Segmentation (K-Means)</a:t>
            </a:r>
            <a:endParaRPr lang="en-US" sz="25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365760" y="1600200"/>
          <a:ext cx="4937760" cy="416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3"/>
          <p:cNvSpPr/>
          <p:nvPr/>
        </p:nvSpPr>
        <p:spPr>
          <a:xfrm>
            <a:off x="1508760" y="3063240"/>
            <a:ext cx="2651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C5D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73.8%</a:t>
            </a:r>
            <a:endParaRPr lang="en-US" sz="320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5A6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positively disposed</a:t>
            </a:r>
            <a:endParaRPr lang="en-US" sz="3200" dirty="0"/>
          </a:p>
        </p:txBody>
      </p:sp>
      <p:sp>
        <p:nvSpPr>
          <p:cNvPr id="8" name="Shape 4"/>
          <p:cNvSpPr/>
          <p:nvPr/>
        </p:nvSpPr>
        <p:spPr>
          <a:xfrm>
            <a:off x="5577840" y="1691640"/>
            <a:ext cx="6126480" cy="1298448"/>
          </a:xfrm>
          <a:prstGeom prst="roundRect">
            <a:avLst>
              <a:gd name="adj" fmla="val 4930"/>
            </a:avLst>
          </a:prstGeom>
          <a:solidFill>
            <a:srgbClr val="F4F8F6"/>
          </a:solidFill>
          <a:ln w="12700">
            <a:solidFill>
              <a:srgbClr val="DCE7E2"/>
            </a:solidFill>
            <a:prstDash val="solid"/>
          </a:ln>
          <a:effectLst>
            <a:outerShdw blurRad="114300" dist="38100" dir="5400000" algn="bl" rotWithShape="0">
              <a:srgbClr val="0F3B3E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9" name="Shape 5"/>
          <p:cNvSpPr/>
          <p:nvPr/>
        </p:nvSpPr>
        <p:spPr>
          <a:xfrm>
            <a:off x="5577840" y="1691640"/>
            <a:ext cx="109728" cy="1298448"/>
          </a:xfrm>
          <a:prstGeom prst="rect">
            <a:avLst/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0" name="Text 6"/>
          <p:cNvSpPr/>
          <p:nvPr/>
        </p:nvSpPr>
        <p:spPr>
          <a:xfrm>
            <a:off x="5897880" y="1856232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Innovators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5897880" y="2350008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Eager early adopters driving change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10012680" y="1837944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700" b="1" dirty="0">
                <a:solidFill>
                  <a:srgbClr val="1C5D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40.0%</a:t>
            </a:r>
            <a:endParaRPr lang="en-US" sz="2700" dirty="0"/>
          </a:p>
        </p:txBody>
      </p:sp>
      <p:sp>
        <p:nvSpPr>
          <p:cNvPr id="13" name="Text 9"/>
          <p:cNvSpPr/>
          <p:nvPr/>
        </p:nvSpPr>
        <p:spPr>
          <a:xfrm>
            <a:off x="10012680" y="2441448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 of 80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5577840" y="3136392"/>
            <a:ext cx="6126480" cy="1298448"/>
          </a:xfrm>
          <a:prstGeom prst="roundRect">
            <a:avLst>
              <a:gd name="adj" fmla="val 4930"/>
            </a:avLst>
          </a:prstGeom>
          <a:solidFill>
            <a:srgbClr val="F4F8F6"/>
          </a:solidFill>
          <a:ln w="12700">
            <a:solidFill>
              <a:srgbClr val="DCE7E2"/>
            </a:solidFill>
            <a:prstDash val="solid"/>
          </a:ln>
          <a:effectLst>
            <a:outerShdw blurRad="114300" dist="38100" dir="5400000" algn="bl" rotWithShape="0">
              <a:srgbClr val="0F3B3E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5" name="Shape 11"/>
          <p:cNvSpPr/>
          <p:nvPr/>
        </p:nvSpPr>
        <p:spPr>
          <a:xfrm>
            <a:off x="5577840" y="3136392"/>
            <a:ext cx="109728" cy="1298448"/>
          </a:xfrm>
          <a:prstGeom prst="rect">
            <a:avLst/>
          </a:prstGeom>
          <a:solidFill>
            <a:srgbClr val="2E8B7A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6" name="Text 12"/>
          <p:cNvSpPr/>
          <p:nvPr/>
        </p:nvSpPr>
        <p:spPr>
          <a:xfrm>
            <a:off x="5897880" y="3300984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Pragmatists</a:t>
            </a:r>
            <a:endParaRPr lang="en-US" sz="1800" dirty="0"/>
          </a:p>
        </p:txBody>
      </p:sp>
      <p:sp>
        <p:nvSpPr>
          <p:cNvPr id="17" name="Text 13"/>
          <p:cNvSpPr/>
          <p:nvPr/>
        </p:nvSpPr>
        <p:spPr>
          <a:xfrm>
            <a:off x="5897880" y="379476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Supportive given practical, tangible support</a:t>
            </a:r>
            <a:endParaRPr lang="en-US" sz="1250" dirty="0"/>
          </a:p>
        </p:txBody>
      </p:sp>
      <p:sp>
        <p:nvSpPr>
          <p:cNvPr id="18" name="Text 14"/>
          <p:cNvSpPr/>
          <p:nvPr/>
        </p:nvSpPr>
        <p:spPr>
          <a:xfrm>
            <a:off x="10012680" y="3282696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700" b="1" dirty="0">
                <a:solidFill>
                  <a:srgbClr val="2E8B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33.8%</a:t>
            </a:r>
            <a:endParaRPr lang="en-US" sz="2700" dirty="0"/>
          </a:p>
        </p:txBody>
      </p:sp>
      <p:sp>
        <p:nvSpPr>
          <p:cNvPr id="19" name="Text 15"/>
          <p:cNvSpPr/>
          <p:nvPr/>
        </p:nvSpPr>
        <p:spPr>
          <a:xfrm>
            <a:off x="10012680" y="3886200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 of 80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5577840" y="4581144"/>
            <a:ext cx="6126480" cy="1298448"/>
          </a:xfrm>
          <a:prstGeom prst="roundRect">
            <a:avLst>
              <a:gd name="adj" fmla="val 4930"/>
            </a:avLst>
          </a:prstGeom>
          <a:solidFill>
            <a:srgbClr val="F4F8F6"/>
          </a:solidFill>
          <a:ln w="12700">
            <a:solidFill>
              <a:srgbClr val="DCE7E2"/>
            </a:solidFill>
            <a:prstDash val="solid"/>
          </a:ln>
          <a:effectLst>
            <a:outerShdw blurRad="114300" dist="38100" dir="5400000" algn="bl" rotWithShape="0">
              <a:srgbClr val="0F3B3E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1" name="Shape 17"/>
          <p:cNvSpPr/>
          <p:nvPr/>
        </p:nvSpPr>
        <p:spPr>
          <a:xfrm>
            <a:off x="5577840" y="4581144"/>
            <a:ext cx="109728" cy="1298448"/>
          </a:xfrm>
          <a:prstGeom prst="rect">
            <a:avLst/>
          </a:prstGeom>
          <a:solidFill>
            <a:srgbClr val="C16A4B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2" name="Text 18"/>
          <p:cNvSpPr/>
          <p:nvPr/>
        </p:nvSpPr>
        <p:spPr>
          <a:xfrm>
            <a:off x="5897880" y="4745736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Skeptics / Cautious</a:t>
            </a:r>
            <a:endParaRPr lang="en-US" sz="1800" dirty="0"/>
          </a:p>
        </p:txBody>
      </p:sp>
      <p:sp>
        <p:nvSpPr>
          <p:cNvPr id="23" name="Text 19"/>
          <p:cNvSpPr/>
          <p:nvPr/>
        </p:nvSpPr>
        <p:spPr>
          <a:xfrm>
            <a:off x="5897880" y="5239512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Reserved — require evidence and reassurance</a:t>
            </a:r>
            <a:endParaRPr lang="en-US" sz="1250" dirty="0"/>
          </a:p>
        </p:txBody>
      </p:sp>
      <p:sp>
        <p:nvSpPr>
          <p:cNvPr id="24" name="Text 20"/>
          <p:cNvSpPr/>
          <p:nvPr/>
        </p:nvSpPr>
        <p:spPr>
          <a:xfrm>
            <a:off x="10012680" y="4727448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700" b="1" dirty="0">
                <a:solidFill>
                  <a:srgbClr val="C16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26.3%</a:t>
            </a:r>
            <a:endParaRPr lang="en-US" sz="2700" dirty="0"/>
          </a:p>
        </p:txBody>
      </p:sp>
      <p:sp>
        <p:nvSpPr>
          <p:cNvPr id="25" name="Text 21"/>
          <p:cNvSpPr/>
          <p:nvPr/>
        </p:nvSpPr>
        <p:spPr>
          <a:xfrm>
            <a:off x="10012680" y="5330952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 of 80</a:t>
            </a:r>
            <a:endParaRPr lang="en-US" sz="1100" dirty="0"/>
          </a:p>
        </p:txBody>
      </p:sp>
      <p:sp>
        <p:nvSpPr>
          <p:cNvPr id="26" name="Text 22"/>
          <p:cNvSpPr/>
          <p:nvPr/>
        </p:nvSpPr>
        <p:spPr>
          <a:xfrm>
            <a:off x="5577840" y="6053328"/>
            <a:ext cx="6126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i="1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Combining the two favourable segments, nearly three quarters of academic staff are positively disposed toward the proposed change.</a:t>
            </a:r>
            <a:endParaRPr lang="en-US" sz="1150" dirty="0"/>
          </a:p>
        </p:txBody>
      </p:sp>
      <p:sp>
        <p:nvSpPr>
          <p:cNvPr id="27" name="Text 23"/>
          <p:cNvSpPr/>
          <p:nvPr/>
        </p:nvSpPr>
        <p:spPr>
          <a:xfrm>
            <a:off x="502920" y="6473952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Project  ·  Academic Staff Needs Assessment  ·  Erasmus+ 2025-1-SK01-KA220-HED-000354947</a:t>
            </a:r>
            <a:endParaRPr lang="en-US" sz="800" dirty="0"/>
          </a:p>
        </p:txBody>
      </p:sp>
      <p:sp>
        <p:nvSpPr>
          <p:cNvPr id="28" name="Text 24"/>
          <p:cNvSpPr/>
          <p:nvPr/>
        </p:nvSpPr>
        <p:spPr>
          <a:xfrm>
            <a:off x="11274552" y="647395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pic>
        <p:nvPicPr>
          <p:cNvPr id="29" name="object 10">
            <a:extLst>
              <a:ext uri="{FF2B5EF4-FFF2-40B4-BE49-F238E27FC236}">
                <a16:creationId xmlns:a16="http://schemas.microsoft.com/office/drawing/2014/main" id="{6761A848-AAA5-4EB3-7499-6F8E2AD2555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3410" y="563410"/>
            <a:ext cx="520506" cy="44196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658368"/>
          </a:xfrm>
          <a:prstGeom prst="roundRect">
            <a:avLst>
              <a:gd name="adj" fmla="val 13889"/>
            </a:avLst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Text 1"/>
          <p:cNvSpPr/>
          <p:nvPr/>
        </p:nvSpPr>
        <p:spPr>
          <a:xfrm>
            <a:off x="1325880" y="4572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 6 · PILOT READINESS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307592" y="69494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Willingness to Pilot New Modules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554480"/>
            <a:ext cx="3200400" cy="4343400"/>
          </a:xfrm>
          <a:prstGeom prst="roundRect">
            <a:avLst>
              <a:gd name="adj" fmla="val 2286"/>
            </a:avLst>
          </a:prstGeom>
          <a:solidFill>
            <a:srgbClr val="0F3B3E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7" name="Text 4"/>
          <p:cNvSpPr/>
          <p:nvPr/>
        </p:nvSpPr>
        <p:spPr>
          <a:xfrm>
            <a:off x="640080" y="18745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50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POOLED WILLINGNESS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48640" y="2377440"/>
            <a:ext cx="3108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63.8%</a:t>
            </a:r>
            <a:endParaRPr lang="en-US" sz="5600" dirty="0"/>
          </a:p>
        </p:txBody>
      </p:sp>
      <p:sp>
        <p:nvSpPr>
          <p:cNvPr id="9" name="Text 6"/>
          <p:cNvSpPr/>
          <p:nvPr/>
        </p:nvSpPr>
        <p:spPr>
          <a:xfrm>
            <a:off x="731520" y="3520440"/>
            <a:ext cx="2743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350" dirty="0">
                <a:solidFill>
                  <a:srgbClr val="8FB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 of 80 respondents are willing to pilot new modules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777240" y="4434840"/>
            <a:ext cx="2651760" cy="0"/>
          </a:xfrm>
          <a:prstGeom prst="line">
            <a:avLst/>
          </a:prstGeom>
          <a:noFill/>
          <a:ln w="12700">
            <a:solidFill>
              <a:srgbClr val="2E8B7A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1" name="Text 8"/>
          <p:cNvSpPr/>
          <p:nvPr/>
        </p:nvSpPr>
        <p:spPr>
          <a:xfrm>
            <a:off x="731520" y="4572000"/>
            <a:ext cx="2743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χ² tests confirm this rate is statistically independent of academic rank and experience.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114800" y="15544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2E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WILLINGNESS BY COUNTRY</a:t>
            </a:r>
            <a:endParaRPr lang="en-US" sz="1200" dirty="0"/>
          </a:p>
        </p:txBody>
      </p:sp>
      <p:graphicFrame>
        <p:nvGraphicFramePr>
          <p:cNvPr id="13" name="Chart 0"/>
          <p:cNvGraphicFramePr/>
          <p:nvPr/>
        </p:nvGraphicFramePr>
        <p:xfrm>
          <a:off x="3977640" y="1874520"/>
          <a:ext cx="77724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Shape 10"/>
          <p:cNvSpPr/>
          <p:nvPr/>
        </p:nvSpPr>
        <p:spPr>
          <a:xfrm>
            <a:off x="4389120" y="3657600"/>
            <a:ext cx="7040880" cy="0"/>
          </a:xfrm>
          <a:prstGeom prst="line">
            <a:avLst/>
          </a:prstGeom>
          <a:noFill/>
          <a:ln w="19050">
            <a:solidFill>
              <a:srgbClr val="0F3B3E"/>
            </a:solidFill>
            <a:prstDash val="dash"/>
          </a:ln>
        </p:spPr>
        <p:txBody>
          <a:bodyPr/>
          <a:lstStyle/>
          <a:p>
            <a:endParaRPr lang="el-GR"/>
          </a:p>
        </p:txBody>
      </p:sp>
      <p:sp>
        <p:nvSpPr>
          <p:cNvPr id="15" name="Text 11"/>
          <p:cNvSpPr/>
          <p:nvPr/>
        </p:nvSpPr>
        <p:spPr>
          <a:xfrm>
            <a:off x="9921240" y="336499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Pooled  63.8%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4114800" y="5532120"/>
            <a:ext cx="7589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b="1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Notable: </a:t>
            </a:r>
            <a:r>
              <a:rPr lang="en-US" sz="12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Poland's exceptional 81.8% leads the field. In Portugal the most veteran staff were the most willing, while the most junior hesitated — a pattern worth long-term monitoring.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502920" y="6473952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Project  ·  Academic Staff Needs Assessment  ·  Erasmus+ 2025-1-SK01-KA220-HED-000354947</a:t>
            </a:r>
            <a:endParaRPr lang="en-US" sz="800" dirty="0"/>
          </a:p>
        </p:txBody>
      </p:sp>
      <p:sp>
        <p:nvSpPr>
          <p:cNvPr id="18" name="Text 14"/>
          <p:cNvSpPr/>
          <p:nvPr/>
        </p:nvSpPr>
        <p:spPr>
          <a:xfrm>
            <a:off x="11274552" y="647395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pic>
        <p:nvPicPr>
          <p:cNvPr id="19" name="object 10">
            <a:extLst>
              <a:ext uri="{FF2B5EF4-FFF2-40B4-BE49-F238E27FC236}">
                <a16:creationId xmlns:a16="http://schemas.microsoft.com/office/drawing/2014/main" id="{206830E0-AD93-800D-4674-16AAA8A584E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3410" y="563410"/>
            <a:ext cx="520506" cy="44196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658368"/>
          </a:xfrm>
          <a:prstGeom prst="roundRect">
            <a:avLst>
              <a:gd name="adj" fmla="val 13889"/>
            </a:avLst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Text 1"/>
          <p:cNvSpPr/>
          <p:nvPr/>
        </p:nvSpPr>
        <p:spPr>
          <a:xfrm>
            <a:off x="1325880" y="4572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307592" y="69494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Cross-Country Comparative Matrix</a:t>
            </a:r>
            <a:endParaRPr lang="en-US" sz="25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/>
        </p:nvGraphicFramePr>
        <p:xfrm>
          <a:off x="502920" y="1481328"/>
          <a:ext cx="11201400" cy="3968496"/>
        </p:xfrm>
        <a:graphic>
          <a:graphicData uri="http://schemas.openxmlformats.org/drawingml/2006/table">
            <a:tbl>
              <a:tblPr/>
              <a:tblGrid>
                <a:gridCol w="2788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Dimension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3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Greece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3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Poland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3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Portugal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3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Slovakia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3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F3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SD implementation 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D7A0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Moderate (0.72)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C5D5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 (0.00)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C16A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Largest (1.50)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2E8B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Small (0.40)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F3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Strategic competence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5A6B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5A6B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C16A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5A6B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3.07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F3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Mandatory AI openness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5A6B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C5D5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4.09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5A6B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C16A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F3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Innovator share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5A6B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33.3%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5A6B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36.4%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C5D5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50.0%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C5D5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53.3%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F3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Skeptic share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C16A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5A6B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27.2%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5A6B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16.7%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C5D5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F3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Pilot willingness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5A6B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64.3%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C5D5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81.8%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5A6B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58.3%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5A6B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53.3%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F3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Strategic priority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3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Ethics-led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3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phasing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3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Advanced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3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methods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3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Close the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3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3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Rapid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3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deployment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 3"/>
          <p:cNvSpPr/>
          <p:nvPr/>
        </p:nvSpPr>
        <p:spPr>
          <a:xfrm>
            <a:off x="502920" y="5943600"/>
            <a:ext cx="11201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the matrix:  </a:t>
            </a:r>
            <a:r>
              <a:rPr lang="en-US" sz="120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Slovakia and Portugal are most ready for rapid deployment (Portugal must also close a large provision gap). Poland needs advanced, research-grade content. Greece — with the largest skeptical segment and the biggest sample — requires the most carefully phased, ethics-led approach.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02920" y="6473952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Project  ·  Academic Staff Needs Assessment  ·  Erasmus+ 2025-1-SK01-KA220-HED-000354947</a:t>
            </a:r>
            <a:endParaRPr lang="en-US" sz="800" dirty="0"/>
          </a:p>
        </p:txBody>
      </p:sp>
      <p:sp>
        <p:nvSpPr>
          <p:cNvPr id="9" name="Text 5"/>
          <p:cNvSpPr/>
          <p:nvPr/>
        </p:nvSpPr>
        <p:spPr>
          <a:xfrm>
            <a:off x="11274552" y="647395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  <p:pic>
        <p:nvPicPr>
          <p:cNvPr id="6" name="object 10">
            <a:extLst>
              <a:ext uri="{FF2B5EF4-FFF2-40B4-BE49-F238E27FC236}">
                <a16:creationId xmlns:a16="http://schemas.microsoft.com/office/drawing/2014/main" id="{0153E898-E059-6E42-249E-E7F95E34198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3410" y="563410"/>
            <a:ext cx="520506" cy="44196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658368"/>
          </a:xfrm>
          <a:prstGeom prst="roundRect">
            <a:avLst>
              <a:gd name="adj" fmla="val 13889"/>
            </a:avLst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Text 1"/>
          <p:cNvSpPr/>
          <p:nvPr/>
        </p:nvSpPr>
        <p:spPr>
          <a:xfrm>
            <a:off x="1325880" y="4572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GUIDANCE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307592" y="69494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Recommendations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600200"/>
            <a:ext cx="3611880" cy="4526280"/>
          </a:xfrm>
          <a:prstGeom prst="roundRect">
            <a:avLst>
              <a:gd name="adj" fmla="val 2025"/>
            </a:avLst>
          </a:prstGeom>
          <a:solidFill>
            <a:srgbClr val="F4F8F6"/>
          </a:solidFill>
          <a:ln w="12700">
            <a:solidFill>
              <a:srgbClr val="DCE7E2"/>
            </a:solidFill>
            <a:prstDash val="solid"/>
          </a:ln>
          <a:effectLst>
            <a:outerShdw blurRad="114300" dist="38100" dir="5400000" algn="bl" rotWithShape="0">
              <a:srgbClr val="0F3B3E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7" name="Shape 4"/>
          <p:cNvSpPr/>
          <p:nvPr/>
        </p:nvSpPr>
        <p:spPr>
          <a:xfrm>
            <a:off x="502920" y="1600200"/>
            <a:ext cx="3611880" cy="146304"/>
          </a:xfrm>
          <a:prstGeom prst="rect">
            <a:avLst/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8" name="Shape 5"/>
          <p:cNvSpPr/>
          <p:nvPr/>
        </p:nvSpPr>
        <p:spPr>
          <a:xfrm>
            <a:off x="822960" y="2057400"/>
            <a:ext cx="868680" cy="868680"/>
          </a:xfrm>
          <a:prstGeom prst="roundRect">
            <a:avLst>
              <a:gd name="adj" fmla="val 12632"/>
            </a:avLst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16" y="2276856"/>
            <a:ext cx="429768" cy="42976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743200" y="1965960"/>
            <a:ext cx="1097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600" b="1" dirty="0">
                <a:solidFill>
                  <a:srgbClr val="DCE7E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4600" dirty="0"/>
          </a:p>
        </p:txBody>
      </p:sp>
      <p:sp>
        <p:nvSpPr>
          <p:cNvPr id="11" name="Text 7"/>
          <p:cNvSpPr/>
          <p:nvPr/>
        </p:nvSpPr>
        <p:spPr>
          <a:xfrm>
            <a:off x="822960" y="3108960"/>
            <a:ext cx="29718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Strategic, not theoretical, train-the-trainer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822960" y="4069080"/>
            <a:ext cx="29718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are aware of sustainability but lack capacity to operationalise it (Strategic Competence 3.15; curriculum gap 0.68). Deliver practical methodologies — Project-Based Learning, solution-oriented module design.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4361688" y="1600200"/>
            <a:ext cx="3611880" cy="4526280"/>
          </a:xfrm>
          <a:prstGeom prst="roundRect">
            <a:avLst>
              <a:gd name="adj" fmla="val 2025"/>
            </a:avLst>
          </a:prstGeom>
          <a:solidFill>
            <a:srgbClr val="F4F8F6"/>
          </a:solidFill>
          <a:ln w="12700">
            <a:solidFill>
              <a:srgbClr val="DCE7E2"/>
            </a:solidFill>
            <a:prstDash val="solid"/>
          </a:ln>
          <a:effectLst>
            <a:outerShdw blurRad="114300" dist="38100" dir="5400000" algn="bl" rotWithShape="0">
              <a:srgbClr val="0F3B3E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4" name="Shape 10"/>
          <p:cNvSpPr/>
          <p:nvPr/>
        </p:nvSpPr>
        <p:spPr>
          <a:xfrm>
            <a:off x="4361688" y="1600200"/>
            <a:ext cx="3611880" cy="146304"/>
          </a:xfrm>
          <a:prstGeom prst="rect">
            <a:avLst/>
          </a:prstGeom>
          <a:solidFill>
            <a:srgbClr val="2E8B7A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5" name="Shape 11"/>
          <p:cNvSpPr/>
          <p:nvPr/>
        </p:nvSpPr>
        <p:spPr>
          <a:xfrm>
            <a:off x="4681728" y="2057400"/>
            <a:ext cx="868680" cy="868680"/>
          </a:xfrm>
          <a:prstGeom prst="roundRect">
            <a:avLst>
              <a:gd name="adj" fmla="val 12632"/>
            </a:avLst>
          </a:prstGeom>
          <a:solidFill>
            <a:srgbClr val="2E8B7A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7" name="Text 12"/>
          <p:cNvSpPr/>
          <p:nvPr/>
        </p:nvSpPr>
        <p:spPr>
          <a:xfrm>
            <a:off x="6601968" y="1965960"/>
            <a:ext cx="1097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600" b="1" dirty="0">
                <a:solidFill>
                  <a:srgbClr val="DCE7E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4600" dirty="0"/>
          </a:p>
        </p:txBody>
      </p:sp>
      <p:sp>
        <p:nvSpPr>
          <p:cNvPr id="18" name="Text 13"/>
          <p:cNvSpPr/>
          <p:nvPr/>
        </p:nvSpPr>
        <p:spPr>
          <a:xfrm>
            <a:off x="4681728" y="3108960"/>
            <a:ext cx="29718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Embed Digital Ethics</a:t>
            </a:r>
            <a:endParaRPr lang="en-US" sz="1800" dirty="0"/>
          </a:p>
        </p:txBody>
      </p:sp>
      <p:sp>
        <p:nvSpPr>
          <p:cNvPr id="19" name="Text 14"/>
          <p:cNvSpPr/>
          <p:nvPr/>
        </p:nvSpPr>
        <p:spPr>
          <a:xfrm>
            <a:off x="4681728" y="4069080"/>
            <a:ext cx="29718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 for responsible AI use (4.42) and bias education (4.34) far exceeds mandatory mechanical use (3.85). Develop Digital Ethics &amp; Digital Humanities.  Responsibility, fairness, AI's environmental footprint: core to learning plans.</a:t>
            </a:r>
            <a:endParaRPr lang="en-US" sz="1250" dirty="0"/>
          </a:p>
        </p:txBody>
      </p:sp>
      <p:sp>
        <p:nvSpPr>
          <p:cNvPr id="20" name="Shape 15"/>
          <p:cNvSpPr/>
          <p:nvPr/>
        </p:nvSpPr>
        <p:spPr>
          <a:xfrm>
            <a:off x="8220456" y="1600200"/>
            <a:ext cx="3611880" cy="4526280"/>
          </a:xfrm>
          <a:prstGeom prst="roundRect">
            <a:avLst>
              <a:gd name="adj" fmla="val 2025"/>
            </a:avLst>
          </a:prstGeom>
          <a:solidFill>
            <a:srgbClr val="F4F8F6"/>
          </a:solidFill>
          <a:ln w="12700">
            <a:solidFill>
              <a:srgbClr val="DCE7E2"/>
            </a:solidFill>
            <a:prstDash val="solid"/>
          </a:ln>
          <a:effectLst>
            <a:outerShdw blurRad="114300" dist="38100" dir="5400000" algn="bl" rotWithShape="0">
              <a:srgbClr val="0F3B3E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1" name="Shape 16"/>
          <p:cNvSpPr/>
          <p:nvPr/>
        </p:nvSpPr>
        <p:spPr>
          <a:xfrm>
            <a:off x="8220456" y="1600200"/>
            <a:ext cx="3611880" cy="146304"/>
          </a:xfrm>
          <a:prstGeom prst="rect">
            <a:avLst/>
          </a:prstGeom>
          <a:solidFill>
            <a:srgbClr val="D7A02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2" name="Shape 17"/>
          <p:cNvSpPr/>
          <p:nvPr/>
        </p:nvSpPr>
        <p:spPr>
          <a:xfrm>
            <a:off x="8540496" y="2057400"/>
            <a:ext cx="868680" cy="868680"/>
          </a:xfrm>
          <a:prstGeom prst="roundRect">
            <a:avLst>
              <a:gd name="adj" fmla="val 12632"/>
            </a:avLst>
          </a:prstGeom>
          <a:solidFill>
            <a:srgbClr val="D7A024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952" y="2276856"/>
            <a:ext cx="429768" cy="429768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10460736" y="1965960"/>
            <a:ext cx="1097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600" b="1" dirty="0">
                <a:solidFill>
                  <a:srgbClr val="DCE7E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4600" dirty="0"/>
          </a:p>
        </p:txBody>
      </p:sp>
      <p:sp>
        <p:nvSpPr>
          <p:cNvPr id="25" name="Text 19"/>
          <p:cNvSpPr/>
          <p:nvPr/>
        </p:nvSpPr>
        <p:spPr>
          <a:xfrm>
            <a:off x="8540496" y="3108960"/>
            <a:ext cx="29718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dynamic, interactive Open Library</a:t>
            </a:r>
            <a:endParaRPr lang="en-US" sz="1800" dirty="0"/>
          </a:p>
        </p:txBody>
      </p:sp>
      <p:sp>
        <p:nvSpPr>
          <p:cNvPr id="26" name="Text 20"/>
          <p:cNvSpPr/>
          <p:nvPr/>
        </p:nvSpPr>
        <p:spPr>
          <a:xfrm>
            <a:off x="8540496" y="4069080"/>
            <a:ext cx="29718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63.8% willing to pilot and a clear preference for open-access scholarship (4.52) and interactive case studies (4.27) over recorded lectures (3.58), build a living, evaluative repository of research and real-world cases.</a:t>
            </a:r>
            <a:endParaRPr lang="en-US" sz="1250" dirty="0"/>
          </a:p>
        </p:txBody>
      </p:sp>
      <p:sp>
        <p:nvSpPr>
          <p:cNvPr id="27" name="Text 21"/>
          <p:cNvSpPr/>
          <p:nvPr/>
        </p:nvSpPr>
        <p:spPr>
          <a:xfrm>
            <a:off x="502920" y="6473952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Project  ·  Academic Staff Needs Assessment  ·  Erasmus+ 2025-1-SK01-KA220-HED-000354947</a:t>
            </a:r>
            <a:endParaRPr lang="en-US" sz="800" dirty="0"/>
          </a:p>
        </p:txBody>
      </p:sp>
      <p:sp>
        <p:nvSpPr>
          <p:cNvPr id="28" name="Text 22"/>
          <p:cNvSpPr/>
          <p:nvPr/>
        </p:nvSpPr>
        <p:spPr>
          <a:xfrm>
            <a:off x="11274552" y="647395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  <p:pic>
        <p:nvPicPr>
          <p:cNvPr id="29" name="Image 0" descr="preencoded.png">
            <a:extLst>
              <a:ext uri="{FF2B5EF4-FFF2-40B4-BE49-F238E27FC236}">
                <a16:creationId xmlns:a16="http://schemas.microsoft.com/office/drawing/2014/main" id="{EF1DC96F-B14B-1E85-DA5D-E671388538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3188" y="2326397"/>
            <a:ext cx="365760" cy="365760"/>
          </a:xfrm>
          <a:prstGeom prst="rect">
            <a:avLst/>
          </a:prstGeom>
        </p:spPr>
      </p:pic>
      <p:pic>
        <p:nvPicPr>
          <p:cNvPr id="30" name="object 10">
            <a:extLst>
              <a:ext uri="{FF2B5EF4-FFF2-40B4-BE49-F238E27FC236}">
                <a16:creationId xmlns:a16="http://schemas.microsoft.com/office/drawing/2014/main" id="{BDD69BA7-138F-A3BD-209F-67EE2399E7B3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3410" y="563410"/>
            <a:ext cx="520506" cy="44196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103120" y="2377440"/>
            <a:ext cx="5852160" cy="5852160"/>
          </a:xfrm>
          <a:prstGeom prst="ellipse">
            <a:avLst/>
          </a:prstGeom>
          <a:solidFill>
            <a:srgbClr val="1C5D54">
              <a:alpha val="25000"/>
            </a:srgbClr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9692640" y="-2560320"/>
            <a:ext cx="5669280" cy="5669280"/>
          </a:xfrm>
          <a:prstGeom prst="ellipse">
            <a:avLst/>
          </a:prstGeom>
          <a:solidFill>
            <a:srgbClr val="2E8B7A">
              <a:alpha val="18000"/>
            </a:srgbClr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D7A02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5" name="Text 3"/>
          <p:cNvSpPr/>
          <p:nvPr/>
        </p:nvSpPr>
        <p:spPr>
          <a:xfrm>
            <a:off x="822960" y="7772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kern="0" spc="300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786384" y="1188720"/>
            <a:ext cx="10607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motivation — but implementation capacity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304800" y="1346544"/>
            <a:ext cx="10424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Academic staff are broadly positive toward introducing Sustainable Development and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innovation into Humanities curricula. The central challenge is clearly not willingness,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but the absence of practical, strategic implementation capacity.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822960" y="3611880"/>
            <a:ext cx="2670048" cy="1417320"/>
          </a:xfrm>
          <a:prstGeom prst="roundRect">
            <a:avLst>
              <a:gd name="adj" fmla="val 4516"/>
            </a:avLst>
          </a:prstGeom>
          <a:solidFill>
            <a:srgbClr val="0A2C2E"/>
          </a:solidFill>
          <a:ln w="12700">
            <a:solidFill>
              <a:srgbClr val="2E8B7A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914400" y="3749040"/>
            <a:ext cx="24871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D7A0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4.15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1005840" y="4407408"/>
            <a:ext cx="23042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aspiration for stronger SD content (vs 3.47 provision)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611880" y="3611880"/>
            <a:ext cx="2670048" cy="1417320"/>
          </a:xfrm>
          <a:prstGeom prst="roundRect">
            <a:avLst>
              <a:gd name="adj" fmla="val 4516"/>
            </a:avLst>
          </a:prstGeom>
          <a:solidFill>
            <a:srgbClr val="0A2C2E"/>
          </a:solidFill>
          <a:ln w="12700">
            <a:solidFill>
              <a:srgbClr val="2E8B7A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Text 10"/>
          <p:cNvSpPr/>
          <p:nvPr/>
        </p:nvSpPr>
        <p:spPr>
          <a:xfrm>
            <a:off x="3703320" y="3749040"/>
            <a:ext cx="24871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D7A0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73.8%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3794760" y="4407408"/>
            <a:ext cx="23042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staff positively disposed toward change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0" y="3611880"/>
            <a:ext cx="2670048" cy="1417320"/>
          </a:xfrm>
          <a:prstGeom prst="roundRect">
            <a:avLst>
              <a:gd name="adj" fmla="val 4516"/>
            </a:avLst>
          </a:prstGeom>
          <a:solidFill>
            <a:srgbClr val="0A2C2E"/>
          </a:solidFill>
          <a:ln w="12700">
            <a:solidFill>
              <a:srgbClr val="2E8B7A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6492240" y="3749040"/>
            <a:ext cx="24871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D7A0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63.8%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6583680" y="4407408"/>
            <a:ext cx="23042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willing to pilot new modules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9189720" y="3611880"/>
            <a:ext cx="2670048" cy="1417320"/>
          </a:xfrm>
          <a:prstGeom prst="roundRect">
            <a:avLst>
              <a:gd name="adj" fmla="val 4516"/>
            </a:avLst>
          </a:prstGeom>
          <a:solidFill>
            <a:srgbClr val="0A2C2E"/>
          </a:solidFill>
          <a:ln w="12700">
            <a:solidFill>
              <a:srgbClr val="2E8B7A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Text 16"/>
          <p:cNvSpPr/>
          <p:nvPr/>
        </p:nvSpPr>
        <p:spPr>
          <a:xfrm>
            <a:off x="9281160" y="3749040"/>
            <a:ext cx="24871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D7A0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4.42</a:t>
            </a:r>
            <a:endParaRPr lang="en-US" sz="3400" dirty="0"/>
          </a:p>
        </p:txBody>
      </p:sp>
      <p:sp>
        <p:nvSpPr>
          <p:cNvPr id="19" name="Text 17"/>
          <p:cNvSpPr/>
          <p:nvPr/>
        </p:nvSpPr>
        <p:spPr>
          <a:xfrm>
            <a:off x="9372600" y="4407408"/>
            <a:ext cx="23042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endorsement of responsible, ethical AI use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22960" y="5349240"/>
            <a:ext cx="10515600" cy="0"/>
          </a:xfrm>
          <a:prstGeom prst="line">
            <a:avLst/>
          </a:prstGeom>
          <a:noFill/>
          <a:ln w="12700">
            <a:solidFill>
              <a:srgbClr val="2E8B7A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1" name="Text 19"/>
          <p:cNvSpPr/>
          <p:nvPr/>
        </p:nvSpPr>
        <p:spPr>
          <a:xfrm>
            <a:off x="822960" y="54864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way forward:  </a:t>
            </a:r>
            <a:r>
              <a:rPr lang="en-US" sz="28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train-the-trainer  ·  embedded digital ethics  ·  a living, interactive OER library.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822960" y="617220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Project  ·  Erasmus+ 2025-1-SK01-KA220-HED-000354947  ·  Greece · Poland · Portugal · Slovakia</a:t>
            </a:r>
            <a:endParaRPr lang="en-US" sz="1050" dirty="0"/>
          </a:p>
        </p:txBody>
      </p:sp>
      <p:pic>
        <p:nvPicPr>
          <p:cNvPr id="23" name="object 10">
            <a:extLst>
              <a:ext uri="{FF2B5EF4-FFF2-40B4-BE49-F238E27FC236}">
                <a16:creationId xmlns:a16="http://schemas.microsoft.com/office/drawing/2014/main" id="{E2B65989-F3FC-000E-DC2A-DE7C2191B21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3894" y="235843"/>
            <a:ext cx="520506" cy="44196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669280" cy="5669280"/>
          </a:xfrm>
          <a:prstGeom prst="ellipse">
            <a:avLst/>
          </a:prstGeom>
          <a:solidFill>
            <a:srgbClr val="1C5D54">
              <a:alpha val="28000"/>
            </a:srgbClr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9966960" y="3108960"/>
            <a:ext cx="5852160" cy="5852160"/>
          </a:xfrm>
          <a:prstGeom prst="ellipse">
            <a:avLst/>
          </a:prstGeom>
          <a:solidFill>
            <a:srgbClr val="2E8B7A">
              <a:alpha val="18000"/>
            </a:srgbClr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D7A02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786384" y="137160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kern="0" spc="1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RISE PROJECT</a:t>
            </a:r>
            <a:endParaRPr lang="en-US" sz="5400" dirty="0"/>
          </a:p>
        </p:txBody>
      </p:sp>
      <p:sp>
        <p:nvSpPr>
          <p:cNvPr id="10" name="Text 8"/>
          <p:cNvSpPr/>
          <p:nvPr/>
        </p:nvSpPr>
        <p:spPr>
          <a:xfrm>
            <a:off x="1051560" y="5715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8FB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Cross-Country Survey Synthesis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4287833" y="4085856"/>
            <a:ext cx="2093976" cy="1458468"/>
          </a:xfrm>
          <a:prstGeom prst="roundRect">
            <a:avLst>
              <a:gd name="adj" fmla="val 6957"/>
            </a:avLst>
          </a:prstGeom>
          <a:solidFill>
            <a:schemeClr val="accent3">
              <a:lumMod val="75000"/>
            </a:schemeClr>
          </a:solidFill>
          <a:ln w="12700">
            <a:solidFill>
              <a:srgbClr val="2E8B7A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Text 10"/>
          <p:cNvSpPr/>
          <p:nvPr/>
        </p:nvSpPr>
        <p:spPr>
          <a:xfrm>
            <a:off x="4357116" y="4300492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D7A0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4346565" y="4987702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8FB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COUNTRIES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200400" y="1627632"/>
            <a:ext cx="2093976" cy="1522826"/>
          </a:xfrm>
          <a:prstGeom prst="roundRect">
            <a:avLst>
              <a:gd name="adj" fmla="val 6957"/>
            </a:avLst>
          </a:prstGeom>
          <a:solidFill>
            <a:schemeClr val="accent3">
              <a:lumMod val="75000"/>
            </a:schemeClr>
          </a:solidFill>
          <a:ln w="12700">
            <a:solidFill>
              <a:srgbClr val="2E8B7A"/>
            </a:solidFill>
            <a:prstDash val="solid"/>
          </a:ln>
        </p:spPr>
        <p:txBody>
          <a:bodyPr/>
          <a:lstStyle/>
          <a:p>
            <a:endParaRPr lang="el-GR" dirty="0"/>
          </a:p>
        </p:txBody>
      </p:sp>
      <p:sp>
        <p:nvSpPr>
          <p:cNvPr id="15" name="Text 13"/>
          <p:cNvSpPr/>
          <p:nvPr/>
        </p:nvSpPr>
        <p:spPr>
          <a:xfrm>
            <a:off x="3277749" y="2043684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D7A0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80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3315224" y="2734056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8FB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RESPONDENTS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793662" y="1637479"/>
            <a:ext cx="2276856" cy="1522826"/>
          </a:xfrm>
          <a:prstGeom prst="roundRect">
            <a:avLst>
              <a:gd name="adj" fmla="val 6957"/>
            </a:avLst>
          </a:prstGeom>
          <a:solidFill>
            <a:schemeClr val="accent3">
              <a:lumMod val="75000"/>
            </a:schemeClr>
          </a:solidFill>
          <a:ln w="12700">
            <a:solidFill>
              <a:srgbClr val="2E8B7A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Text 16"/>
          <p:cNvSpPr/>
          <p:nvPr/>
        </p:nvSpPr>
        <p:spPr>
          <a:xfrm>
            <a:off x="6080760" y="1934730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D7A0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100%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6053328" y="2682865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8FB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VALIDITY RATE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22960" y="5989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No. 2025-1-SK01-KA220-HED-000354947</a:t>
            </a:r>
            <a:r>
              <a:rPr lang="en-US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Survey period: November 2025 – May 2026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658368"/>
          </a:xfrm>
          <a:prstGeom prst="roundRect">
            <a:avLst>
              <a:gd name="adj" fmla="val 13889"/>
            </a:avLst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Text 1"/>
          <p:cNvSpPr/>
          <p:nvPr/>
        </p:nvSpPr>
        <p:spPr>
          <a:xfrm>
            <a:off x="1325880" y="4572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307592" y="69494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Project &amp; Survey Objectives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417320"/>
            <a:ext cx="4572000" cy="4892040"/>
          </a:xfrm>
          <a:prstGeom prst="rect">
            <a:avLst/>
          </a:prstGeom>
          <a:solidFill>
            <a:srgbClr val="0F3B3E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7" name="Shape 4"/>
          <p:cNvSpPr/>
          <p:nvPr/>
        </p:nvSpPr>
        <p:spPr>
          <a:xfrm>
            <a:off x="502920" y="1417320"/>
            <a:ext cx="91440" cy="4892040"/>
          </a:xfrm>
          <a:prstGeom prst="rect">
            <a:avLst/>
          </a:prstGeom>
          <a:solidFill>
            <a:srgbClr val="D7A02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8" name="Text 5"/>
          <p:cNvSpPr/>
          <p:nvPr/>
        </p:nvSpPr>
        <p:spPr>
          <a:xfrm>
            <a:off x="822960" y="169164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RISE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822960" y="2057400"/>
            <a:ext cx="4023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embeds Sustainable Development, educational innovation, and the responsible adoption of AI within Humanities &amp; Social Sciences curricula.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822960" y="3429000"/>
            <a:ext cx="4023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50" dirty="0">
                <a:solidFill>
                  <a:srgbClr val="8FB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partner countries collaborate to design interdisciplinary, sustainability-oriented teaching modules and shared open educational resources.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822960" y="4800600"/>
            <a:ext cx="4023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consolidated report integrates four national datasets into one comparable, transnational evidence base for module design.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440680" y="1508760"/>
            <a:ext cx="6217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E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SURVEY AIMS TO: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5440680" y="1947672"/>
            <a:ext cx="384048" cy="384048"/>
          </a:xfrm>
          <a:prstGeom prst="ellipse">
            <a:avLst/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4" name="Text 11"/>
          <p:cNvSpPr/>
          <p:nvPr/>
        </p:nvSpPr>
        <p:spPr>
          <a:xfrm>
            <a:off x="5440680" y="19476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5989320" y="1883664"/>
            <a:ext cx="5715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faculty familiarity with sustainability, innovation &amp; AI-related teaching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5440680" y="2555748"/>
            <a:ext cx="384048" cy="384048"/>
          </a:xfrm>
          <a:prstGeom prst="ellipse">
            <a:avLst/>
          </a:prstGeom>
          <a:solidFill>
            <a:srgbClr val="2E8B7A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7" name="Text 14"/>
          <p:cNvSpPr/>
          <p:nvPr/>
        </p:nvSpPr>
        <p:spPr>
          <a:xfrm>
            <a:off x="5440680" y="25557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5989320" y="2491740"/>
            <a:ext cx="5715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self-reported competence against the UNESCO sustainability framework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5440680" y="3163824"/>
            <a:ext cx="384048" cy="384048"/>
          </a:xfrm>
          <a:prstGeom prst="ellipse">
            <a:avLst/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0" name="Text 17"/>
          <p:cNvSpPr/>
          <p:nvPr/>
        </p:nvSpPr>
        <p:spPr>
          <a:xfrm>
            <a:off x="5440680" y="31638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5989320" y="3099816"/>
            <a:ext cx="5715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 how far current curricula develop SD competencies &amp; align with Erasmus+</a:t>
            </a:r>
            <a:endParaRPr lang="en-US" sz="1300" dirty="0"/>
          </a:p>
        </p:txBody>
      </p:sp>
      <p:sp>
        <p:nvSpPr>
          <p:cNvPr id="22" name="Shape 19"/>
          <p:cNvSpPr/>
          <p:nvPr/>
        </p:nvSpPr>
        <p:spPr>
          <a:xfrm>
            <a:off x="5440680" y="3771900"/>
            <a:ext cx="384048" cy="384048"/>
          </a:xfrm>
          <a:prstGeom prst="ellipse">
            <a:avLst/>
          </a:prstGeom>
          <a:solidFill>
            <a:srgbClr val="2E8B7A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3" name="Text 20"/>
          <p:cNvSpPr/>
          <p:nvPr/>
        </p:nvSpPr>
        <p:spPr>
          <a:xfrm>
            <a:off x="5440680" y="37719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5989320" y="3707892"/>
            <a:ext cx="5715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attitudes toward digital transformation and responsible AI use</a:t>
            </a:r>
            <a:endParaRPr lang="en-US" sz="1300" dirty="0"/>
          </a:p>
        </p:txBody>
      </p:sp>
      <p:sp>
        <p:nvSpPr>
          <p:cNvPr id="25" name="Shape 22"/>
          <p:cNvSpPr/>
          <p:nvPr/>
        </p:nvSpPr>
        <p:spPr>
          <a:xfrm>
            <a:off x="5440680" y="4379976"/>
            <a:ext cx="384048" cy="384048"/>
          </a:xfrm>
          <a:prstGeom prst="ellipse">
            <a:avLst/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6" name="Text 23"/>
          <p:cNvSpPr/>
          <p:nvPr/>
        </p:nvSpPr>
        <p:spPr>
          <a:xfrm>
            <a:off x="5440680" y="43799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5989320" y="4315968"/>
            <a:ext cx="5715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preferred content formats for a prospective OER library</a:t>
            </a:r>
            <a:endParaRPr lang="en-US" sz="1300" dirty="0"/>
          </a:p>
        </p:txBody>
      </p:sp>
      <p:sp>
        <p:nvSpPr>
          <p:cNvPr id="28" name="Shape 25"/>
          <p:cNvSpPr/>
          <p:nvPr/>
        </p:nvSpPr>
        <p:spPr>
          <a:xfrm>
            <a:off x="5440680" y="4988052"/>
            <a:ext cx="384048" cy="384048"/>
          </a:xfrm>
          <a:prstGeom prst="ellipse">
            <a:avLst/>
          </a:prstGeom>
          <a:solidFill>
            <a:srgbClr val="2E8B7A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9" name="Text 26"/>
          <p:cNvSpPr/>
          <p:nvPr/>
        </p:nvSpPr>
        <p:spPr>
          <a:xfrm>
            <a:off x="5440680" y="49880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5989320" y="4924044"/>
            <a:ext cx="5715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 willingness to pilot new hybrid SD + AI modules and support needed</a:t>
            </a:r>
            <a:endParaRPr lang="en-US" sz="1300" dirty="0"/>
          </a:p>
        </p:txBody>
      </p:sp>
      <p:sp>
        <p:nvSpPr>
          <p:cNvPr id="31" name="Shape 28"/>
          <p:cNvSpPr/>
          <p:nvPr/>
        </p:nvSpPr>
        <p:spPr>
          <a:xfrm>
            <a:off x="5440680" y="5596128"/>
            <a:ext cx="384048" cy="384048"/>
          </a:xfrm>
          <a:prstGeom prst="ellipse">
            <a:avLst/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2" name="Text 29"/>
          <p:cNvSpPr/>
          <p:nvPr/>
        </p:nvSpPr>
        <p:spPr>
          <a:xfrm>
            <a:off x="5440680" y="559612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500" dirty="0"/>
          </a:p>
        </p:txBody>
      </p:sp>
      <p:sp>
        <p:nvSpPr>
          <p:cNvPr id="33" name="Text 30"/>
          <p:cNvSpPr/>
          <p:nvPr/>
        </p:nvSpPr>
        <p:spPr>
          <a:xfrm>
            <a:off x="5989320" y="5532120"/>
            <a:ext cx="5715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“Translate” transnational findings into actionable strategic recommendations</a:t>
            </a:r>
            <a:endParaRPr lang="en-US" sz="1300" dirty="0"/>
          </a:p>
        </p:txBody>
      </p:sp>
      <p:sp>
        <p:nvSpPr>
          <p:cNvPr id="34" name="Text 31"/>
          <p:cNvSpPr/>
          <p:nvPr/>
        </p:nvSpPr>
        <p:spPr>
          <a:xfrm>
            <a:off x="502920" y="6473952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Project  ·  Academic Staff Needs Assessment  ·  Erasmus+ 2025-1-SK01-KA220-HED-000354947</a:t>
            </a:r>
            <a:endParaRPr lang="en-US" sz="800" dirty="0"/>
          </a:p>
        </p:txBody>
      </p:sp>
      <p:sp>
        <p:nvSpPr>
          <p:cNvPr id="35" name="Text 32"/>
          <p:cNvSpPr/>
          <p:nvPr/>
        </p:nvSpPr>
        <p:spPr>
          <a:xfrm>
            <a:off x="11274552" y="647395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pic>
        <p:nvPicPr>
          <p:cNvPr id="36" name="object 10">
            <a:extLst>
              <a:ext uri="{FF2B5EF4-FFF2-40B4-BE49-F238E27FC236}">
                <a16:creationId xmlns:a16="http://schemas.microsoft.com/office/drawing/2014/main" id="{C487523F-E8FB-8EB0-44D6-1936ADD3C9E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3410" y="563410"/>
            <a:ext cx="520506" cy="4419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658368"/>
          </a:xfrm>
          <a:prstGeom prst="roundRect">
            <a:avLst>
              <a:gd name="adj" fmla="val 13889"/>
            </a:avLst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Text 1"/>
          <p:cNvSpPr/>
          <p:nvPr/>
        </p:nvSpPr>
        <p:spPr>
          <a:xfrm>
            <a:off x="1325880" y="4572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STUDY WAS CONDUCTED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307592" y="69494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463040"/>
            <a:ext cx="5440680" cy="2212848"/>
          </a:xfrm>
          <a:prstGeom prst="roundRect">
            <a:avLst>
              <a:gd name="adj" fmla="val 3306"/>
            </a:avLst>
          </a:prstGeom>
          <a:solidFill>
            <a:srgbClr val="F4F8F6"/>
          </a:solidFill>
          <a:ln w="12700">
            <a:solidFill>
              <a:srgbClr val="DCE7E2"/>
            </a:solidFill>
            <a:prstDash val="solid"/>
          </a:ln>
          <a:effectLst>
            <a:outerShdw blurRad="114300" dist="38100" dir="5400000" algn="bl" rotWithShape="0">
              <a:srgbClr val="0F3B3E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7" name="Shape 4"/>
          <p:cNvSpPr/>
          <p:nvPr/>
        </p:nvSpPr>
        <p:spPr>
          <a:xfrm>
            <a:off x="777240" y="1737360"/>
            <a:ext cx="603504" cy="603504"/>
          </a:xfrm>
          <a:prstGeom prst="roundRect">
            <a:avLst>
              <a:gd name="adj" fmla="val 12121"/>
            </a:avLst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874520"/>
            <a:ext cx="329184" cy="32918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54480" y="1755648"/>
            <a:ext cx="4160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Sample &amp; Sources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813816" y="2450592"/>
            <a:ext cx="4873752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 valid responses across 4 partner countries</a:t>
            </a:r>
            <a:endParaRPr lang="en-US" sz="1150" dirty="0"/>
          </a:p>
          <a:p>
            <a:pPr marL="177800" indent="-177800">
              <a:lnSpc>
                <a:spcPct val="100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 42 · PL 11 · PT 12 · SK 15</a:t>
            </a:r>
            <a:endParaRPr lang="en-US" sz="1150" dirty="0"/>
          </a:p>
          <a:p>
            <a:pPr marL="177800" indent="-177800">
              <a:lnSpc>
                <a:spcPct val="100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validity rate in every national survey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6446520" y="1463040"/>
            <a:ext cx="5440680" cy="2212848"/>
          </a:xfrm>
          <a:prstGeom prst="roundRect">
            <a:avLst>
              <a:gd name="adj" fmla="val 3306"/>
            </a:avLst>
          </a:prstGeom>
          <a:solidFill>
            <a:srgbClr val="F4F8F6"/>
          </a:solidFill>
          <a:ln w="12700">
            <a:solidFill>
              <a:srgbClr val="DCE7E2"/>
            </a:solidFill>
            <a:prstDash val="solid"/>
          </a:ln>
          <a:effectLst>
            <a:outerShdw blurRad="114300" dist="38100" dir="5400000" algn="bl" rotWithShape="0">
              <a:srgbClr val="0F3B3E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2" name="Shape 8"/>
          <p:cNvSpPr/>
          <p:nvPr/>
        </p:nvSpPr>
        <p:spPr>
          <a:xfrm>
            <a:off x="6720840" y="1737360"/>
            <a:ext cx="603504" cy="603504"/>
          </a:xfrm>
          <a:prstGeom prst="roundRect">
            <a:avLst>
              <a:gd name="adj" fmla="val 12121"/>
            </a:avLst>
          </a:prstGeom>
          <a:solidFill>
            <a:srgbClr val="2E8B7A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0" y="1874520"/>
            <a:ext cx="329184" cy="32918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498080" y="1755648"/>
            <a:ext cx="4160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Instrument &amp; Ethics</a:t>
            </a:r>
            <a:endParaRPr lang="en-US" sz="1700" dirty="0"/>
          </a:p>
        </p:txBody>
      </p:sp>
      <p:sp>
        <p:nvSpPr>
          <p:cNvPr id="15" name="Text 10"/>
          <p:cNvSpPr/>
          <p:nvPr/>
        </p:nvSpPr>
        <p:spPr>
          <a:xfrm>
            <a:off x="6757416" y="2450592"/>
            <a:ext cx="4873752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Google Forms questionnaire</a:t>
            </a:r>
            <a:endParaRPr lang="en-US" sz="1150" dirty="0"/>
          </a:p>
          <a:p>
            <a:pPr marL="177800" indent="-177800">
              <a:lnSpc>
                <a:spcPct val="100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anonymous &amp; GDPR-compliant (no PII)</a:t>
            </a:r>
            <a:endParaRPr lang="en-US" sz="1150" dirty="0"/>
          </a:p>
          <a:p>
            <a:pPr marL="177800" indent="-177800">
              <a:lnSpc>
                <a:spcPct val="100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 2025 – May 2026 · ~10–15 min to complete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502920" y="3986784"/>
            <a:ext cx="5440680" cy="2212848"/>
          </a:xfrm>
          <a:prstGeom prst="roundRect">
            <a:avLst>
              <a:gd name="adj" fmla="val 3306"/>
            </a:avLst>
          </a:prstGeom>
          <a:solidFill>
            <a:srgbClr val="F4F8F6"/>
          </a:solidFill>
          <a:ln w="12700">
            <a:solidFill>
              <a:srgbClr val="DCE7E2"/>
            </a:solidFill>
            <a:prstDash val="solid"/>
          </a:ln>
          <a:effectLst>
            <a:outerShdw blurRad="114300" dist="38100" dir="5400000" algn="bl" rotWithShape="0">
              <a:srgbClr val="0F3B3E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7" name="Shape 12"/>
          <p:cNvSpPr/>
          <p:nvPr/>
        </p:nvSpPr>
        <p:spPr>
          <a:xfrm>
            <a:off x="777240" y="4261104"/>
            <a:ext cx="603504" cy="603504"/>
          </a:xfrm>
          <a:prstGeom prst="roundRect">
            <a:avLst>
              <a:gd name="adj" fmla="val 12121"/>
            </a:avLst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4398264"/>
            <a:ext cx="329184" cy="32918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554480" y="4279392"/>
            <a:ext cx="4160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Measurement</a:t>
            </a:r>
            <a:endParaRPr lang="en-US" sz="1700" dirty="0"/>
          </a:p>
        </p:txBody>
      </p:sp>
      <p:sp>
        <p:nvSpPr>
          <p:cNvPr id="20" name="Text 14"/>
          <p:cNvSpPr/>
          <p:nvPr/>
        </p:nvSpPr>
        <p:spPr>
          <a:xfrm>
            <a:off x="813816" y="4974336"/>
            <a:ext cx="4873752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5-point Likert scale (1 = Strongly Disagree … 5 = Strongly Agree)</a:t>
            </a:r>
            <a:endParaRPr lang="en-US" sz="1150" dirty="0"/>
          </a:p>
          <a:p>
            <a:pPr marL="177800" indent="-177800">
              <a:lnSpc>
                <a:spcPct val="100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Pooled means sample-size weighted: Σ(wᵢxᵢ)/80</a:t>
            </a:r>
            <a:endParaRPr lang="en-US" sz="1150" dirty="0"/>
          </a:p>
          <a:p>
            <a:pPr marL="177800" indent="-177800">
              <a:lnSpc>
                <a:spcPct val="100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Means reported to two decimals</a:t>
            </a:r>
            <a:endParaRPr lang="en-US" sz="1150" dirty="0"/>
          </a:p>
        </p:txBody>
      </p:sp>
      <p:sp>
        <p:nvSpPr>
          <p:cNvPr id="21" name="Shape 15"/>
          <p:cNvSpPr/>
          <p:nvPr/>
        </p:nvSpPr>
        <p:spPr>
          <a:xfrm>
            <a:off x="6446520" y="3986784"/>
            <a:ext cx="5440680" cy="2212848"/>
          </a:xfrm>
          <a:prstGeom prst="roundRect">
            <a:avLst>
              <a:gd name="adj" fmla="val 3306"/>
            </a:avLst>
          </a:prstGeom>
          <a:solidFill>
            <a:srgbClr val="F4F8F6"/>
          </a:solidFill>
          <a:ln w="12700">
            <a:solidFill>
              <a:srgbClr val="DCE7E2"/>
            </a:solidFill>
            <a:prstDash val="solid"/>
          </a:ln>
          <a:effectLst>
            <a:outerShdw blurRad="114300" dist="38100" dir="5400000" algn="bl" rotWithShape="0">
              <a:srgbClr val="0F3B3E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2" name="Shape 16"/>
          <p:cNvSpPr/>
          <p:nvPr/>
        </p:nvSpPr>
        <p:spPr>
          <a:xfrm>
            <a:off x="6720840" y="4261104"/>
            <a:ext cx="603504" cy="603504"/>
          </a:xfrm>
          <a:prstGeom prst="roundRect">
            <a:avLst>
              <a:gd name="adj" fmla="val 12121"/>
            </a:avLst>
          </a:prstGeom>
          <a:solidFill>
            <a:srgbClr val="2E8B7A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0" y="4398264"/>
            <a:ext cx="329184" cy="329184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498080" y="4279392"/>
            <a:ext cx="4160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Analytical Methods</a:t>
            </a:r>
            <a:endParaRPr lang="en-US" sz="1700" dirty="0"/>
          </a:p>
        </p:txBody>
      </p:sp>
      <p:sp>
        <p:nvSpPr>
          <p:cNvPr id="25" name="Text 18"/>
          <p:cNvSpPr/>
          <p:nvPr/>
        </p:nvSpPr>
        <p:spPr>
          <a:xfrm>
            <a:off x="6757416" y="4974336"/>
            <a:ext cx="4873752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K-Means clustering into 3 attitudinal archetypes</a:t>
            </a:r>
            <a:endParaRPr lang="en-US" sz="1150" dirty="0"/>
          </a:p>
          <a:p>
            <a:pPr marL="177800" indent="-177800">
              <a:lnSpc>
                <a:spcPct val="100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Pearson χ² independence tests (α = 0.05)</a:t>
            </a:r>
            <a:endParaRPr lang="en-US" sz="1150" dirty="0"/>
          </a:p>
          <a:p>
            <a:pPr marL="177800" indent="-177800">
              <a:lnSpc>
                <a:spcPct val="100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analysis in IBM SPSS Statistics 27</a:t>
            </a:r>
            <a:endParaRPr lang="en-US" sz="1150" dirty="0"/>
          </a:p>
        </p:txBody>
      </p:sp>
      <p:sp>
        <p:nvSpPr>
          <p:cNvPr id="26" name="Text 19"/>
          <p:cNvSpPr/>
          <p:nvPr/>
        </p:nvSpPr>
        <p:spPr>
          <a:xfrm>
            <a:off x="502920" y="6473952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Project  ·  Academic Staff Needs Assessment  ·  Erasmus+ 2025-1-SK01-KA220-HED-000354947</a:t>
            </a:r>
            <a:endParaRPr lang="en-US" sz="800" dirty="0"/>
          </a:p>
        </p:txBody>
      </p:sp>
      <p:sp>
        <p:nvSpPr>
          <p:cNvPr id="27" name="Text 20"/>
          <p:cNvSpPr/>
          <p:nvPr/>
        </p:nvSpPr>
        <p:spPr>
          <a:xfrm>
            <a:off x="11274552" y="647395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pic>
        <p:nvPicPr>
          <p:cNvPr id="28" name="object 10">
            <a:extLst>
              <a:ext uri="{FF2B5EF4-FFF2-40B4-BE49-F238E27FC236}">
                <a16:creationId xmlns:a16="http://schemas.microsoft.com/office/drawing/2014/main" id="{0D46E173-D244-4CB9-932F-35921E518708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63410" y="563410"/>
            <a:ext cx="520506" cy="44196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658368"/>
          </a:xfrm>
          <a:prstGeom prst="roundRect">
            <a:avLst>
              <a:gd name="adj" fmla="val 13889"/>
            </a:avLst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Text 1"/>
          <p:cNvSpPr/>
          <p:nvPr/>
        </p:nvSpPr>
        <p:spPr>
          <a:xfrm>
            <a:off x="1325880" y="4572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DEMOGRAPHICS ·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307592" y="69494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Composition of the Sample</a:t>
            </a:r>
            <a:endParaRPr lang="en-US" sz="25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365760" y="1554480"/>
          <a:ext cx="5029200" cy="4297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3"/>
          <p:cNvSpPr/>
          <p:nvPr/>
        </p:nvSpPr>
        <p:spPr>
          <a:xfrm>
            <a:off x="1600200" y="306324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 = 80</a:t>
            </a:r>
            <a:endParaRPr lang="en-US" sz="30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5A6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valid responses</a:t>
            </a:r>
            <a:endParaRPr lang="en-US" sz="3000" dirty="0"/>
          </a:p>
        </p:txBody>
      </p:sp>
      <p:sp>
        <p:nvSpPr>
          <p:cNvPr id="8" name="Text 4"/>
          <p:cNvSpPr/>
          <p:nvPr/>
        </p:nvSpPr>
        <p:spPr>
          <a:xfrm>
            <a:off x="5806440" y="1554480"/>
            <a:ext cx="5852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E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COHORTS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5806440" y="1938528"/>
            <a:ext cx="5879592" cy="566928"/>
          </a:xfrm>
          <a:prstGeom prst="rect">
            <a:avLst/>
          </a:prstGeom>
          <a:solidFill>
            <a:srgbClr val="F4F8F6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0" name="Shape 6"/>
          <p:cNvSpPr/>
          <p:nvPr/>
        </p:nvSpPr>
        <p:spPr>
          <a:xfrm>
            <a:off x="5806440" y="1938528"/>
            <a:ext cx="82296" cy="566928"/>
          </a:xfrm>
          <a:prstGeom prst="rect">
            <a:avLst/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1" name="Text 7"/>
          <p:cNvSpPr/>
          <p:nvPr/>
        </p:nvSpPr>
        <p:spPr>
          <a:xfrm>
            <a:off x="6035040" y="1938528"/>
            <a:ext cx="2743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Greece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8778240" y="1938528"/>
            <a:ext cx="1645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42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10424160" y="1938528"/>
            <a:ext cx="11704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C5D5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52.4%</a:t>
            </a:r>
            <a:endParaRPr lang="en-US" sz="1600" dirty="0"/>
          </a:p>
        </p:txBody>
      </p:sp>
      <p:sp>
        <p:nvSpPr>
          <p:cNvPr id="14" name="Shape 10"/>
          <p:cNvSpPr/>
          <p:nvPr/>
        </p:nvSpPr>
        <p:spPr>
          <a:xfrm>
            <a:off x="5806440" y="2615184"/>
            <a:ext cx="5879592" cy="566928"/>
          </a:xfrm>
          <a:prstGeom prst="rect">
            <a:avLst/>
          </a:prstGeom>
          <a:solidFill>
            <a:srgbClr val="F4F8F6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5" name="Shape 11"/>
          <p:cNvSpPr/>
          <p:nvPr/>
        </p:nvSpPr>
        <p:spPr>
          <a:xfrm>
            <a:off x="5806440" y="2615184"/>
            <a:ext cx="82296" cy="566928"/>
          </a:xfrm>
          <a:prstGeom prst="rect">
            <a:avLst/>
          </a:prstGeom>
          <a:solidFill>
            <a:srgbClr val="C16A4B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6" name="Text 12"/>
          <p:cNvSpPr/>
          <p:nvPr/>
        </p:nvSpPr>
        <p:spPr>
          <a:xfrm>
            <a:off x="6035040" y="2615184"/>
            <a:ext cx="2743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Slovakia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8778240" y="2615184"/>
            <a:ext cx="1645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15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10424160" y="2615184"/>
            <a:ext cx="11704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C16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18.8%</a:t>
            </a:r>
            <a:endParaRPr lang="en-US" sz="1600" dirty="0"/>
          </a:p>
        </p:txBody>
      </p:sp>
      <p:sp>
        <p:nvSpPr>
          <p:cNvPr id="19" name="Shape 15"/>
          <p:cNvSpPr/>
          <p:nvPr/>
        </p:nvSpPr>
        <p:spPr>
          <a:xfrm>
            <a:off x="5806440" y="3291840"/>
            <a:ext cx="5879592" cy="566928"/>
          </a:xfrm>
          <a:prstGeom prst="rect">
            <a:avLst/>
          </a:prstGeom>
          <a:solidFill>
            <a:srgbClr val="F4F8F6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0" name="Shape 16"/>
          <p:cNvSpPr/>
          <p:nvPr/>
        </p:nvSpPr>
        <p:spPr>
          <a:xfrm>
            <a:off x="5806440" y="3291840"/>
            <a:ext cx="82296" cy="566928"/>
          </a:xfrm>
          <a:prstGeom prst="rect">
            <a:avLst/>
          </a:prstGeom>
          <a:solidFill>
            <a:srgbClr val="D7A02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1" name="Text 17"/>
          <p:cNvSpPr/>
          <p:nvPr/>
        </p:nvSpPr>
        <p:spPr>
          <a:xfrm>
            <a:off x="6035040" y="3291840"/>
            <a:ext cx="2743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Portugal</a:t>
            </a:r>
            <a:endParaRPr lang="en-US" sz="1400" dirty="0"/>
          </a:p>
        </p:txBody>
      </p:sp>
      <p:sp>
        <p:nvSpPr>
          <p:cNvPr id="22" name="Text 18"/>
          <p:cNvSpPr/>
          <p:nvPr/>
        </p:nvSpPr>
        <p:spPr>
          <a:xfrm>
            <a:off x="8778240" y="3291840"/>
            <a:ext cx="1645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12</a:t>
            </a:r>
            <a:endParaRPr lang="en-US" sz="1200" dirty="0"/>
          </a:p>
        </p:txBody>
      </p:sp>
      <p:sp>
        <p:nvSpPr>
          <p:cNvPr id="23" name="Text 19"/>
          <p:cNvSpPr/>
          <p:nvPr/>
        </p:nvSpPr>
        <p:spPr>
          <a:xfrm>
            <a:off x="10424160" y="3291840"/>
            <a:ext cx="11704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D7A0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15.0%</a:t>
            </a:r>
            <a:endParaRPr lang="en-US" sz="1600" dirty="0"/>
          </a:p>
        </p:txBody>
      </p:sp>
      <p:sp>
        <p:nvSpPr>
          <p:cNvPr id="24" name="Shape 20"/>
          <p:cNvSpPr/>
          <p:nvPr/>
        </p:nvSpPr>
        <p:spPr>
          <a:xfrm>
            <a:off x="5806440" y="3968496"/>
            <a:ext cx="5879592" cy="566928"/>
          </a:xfrm>
          <a:prstGeom prst="rect">
            <a:avLst/>
          </a:prstGeom>
          <a:solidFill>
            <a:srgbClr val="F4F8F6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5" name="Shape 21"/>
          <p:cNvSpPr/>
          <p:nvPr/>
        </p:nvSpPr>
        <p:spPr>
          <a:xfrm>
            <a:off x="5806440" y="3968496"/>
            <a:ext cx="82296" cy="566928"/>
          </a:xfrm>
          <a:prstGeom prst="rect">
            <a:avLst/>
          </a:prstGeom>
          <a:solidFill>
            <a:srgbClr val="2E8B7A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6" name="Text 22"/>
          <p:cNvSpPr/>
          <p:nvPr/>
        </p:nvSpPr>
        <p:spPr>
          <a:xfrm>
            <a:off x="6035040" y="3968496"/>
            <a:ext cx="2743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Poland</a:t>
            </a:r>
            <a:endParaRPr lang="en-US" sz="1400" dirty="0"/>
          </a:p>
        </p:txBody>
      </p:sp>
      <p:sp>
        <p:nvSpPr>
          <p:cNvPr id="27" name="Text 23"/>
          <p:cNvSpPr/>
          <p:nvPr/>
        </p:nvSpPr>
        <p:spPr>
          <a:xfrm>
            <a:off x="8778240" y="3968496"/>
            <a:ext cx="1645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11</a:t>
            </a:r>
            <a:endParaRPr lang="en-US" sz="1200" dirty="0"/>
          </a:p>
        </p:txBody>
      </p:sp>
      <p:sp>
        <p:nvSpPr>
          <p:cNvPr id="28" name="Text 24"/>
          <p:cNvSpPr/>
          <p:nvPr/>
        </p:nvSpPr>
        <p:spPr>
          <a:xfrm>
            <a:off x="10424160" y="3968496"/>
            <a:ext cx="11704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E8B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13.8%</a:t>
            </a:r>
            <a:endParaRPr lang="en-US" sz="1600" dirty="0"/>
          </a:p>
        </p:txBody>
      </p:sp>
      <p:sp>
        <p:nvSpPr>
          <p:cNvPr id="29" name="Shape 25"/>
          <p:cNvSpPr/>
          <p:nvPr/>
        </p:nvSpPr>
        <p:spPr>
          <a:xfrm>
            <a:off x="5806440" y="4736592"/>
            <a:ext cx="5879592" cy="713232"/>
          </a:xfrm>
          <a:prstGeom prst="roundRect">
            <a:avLst>
              <a:gd name="adj" fmla="val 7692"/>
            </a:avLst>
          </a:prstGeom>
          <a:solidFill>
            <a:srgbClr val="0F3B3E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0" name="Text 26"/>
          <p:cNvSpPr/>
          <p:nvPr/>
        </p:nvSpPr>
        <p:spPr>
          <a:xfrm>
            <a:off x="5989320" y="4736592"/>
            <a:ext cx="1645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D7A0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47.5%</a:t>
            </a:r>
            <a:endParaRPr lang="en-US" sz="2600" dirty="0"/>
          </a:p>
        </p:txBody>
      </p:sp>
      <p:sp>
        <p:nvSpPr>
          <p:cNvPr id="31" name="Text 27"/>
          <p:cNvSpPr/>
          <p:nvPr/>
        </p:nvSpPr>
        <p:spPr>
          <a:xfrm>
            <a:off x="7726680" y="4736592"/>
            <a:ext cx="3886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more than 20 years of teaching experience</a:t>
            </a:r>
            <a:endParaRPr lang="en-US" sz="1250" dirty="0"/>
          </a:p>
        </p:txBody>
      </p:sp>
      <p:sp>
        <p:nvSpPr>
          <p:cNvPr id="32" name="Shape 28"/>
          <p:cNvSpPr/>
          <p:nvPr/>
        </p:nvSpPr>
        <p:spPr>
          <a:xfrm>
            <a:off x="5806440" y="5559552"/>
            <a:ext cx="5879592" cy="713232"/>
          </a:xfrm>
          <a:prstGeom prst="roundRect">
            <a:avLst>
              <a:gd name="adj" fmla="val 7692"/>
            </a:avLst>
          </a:prstGeom>
          <a:solidFill>
            <a:srgbClr val="0F3B3E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3" name="Text 29"/>
          <p:cNvSpPr/>
          <p:nvPr/>
        </p:nvSpPr>
        <p:spPr>
          <a:xfrm>
            <a:off x="5989320" y="5559552"/>
            <a:ext cx="1645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8FB8A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≈56%</a:t>
            </a:r>
            <a:endParaRPr lang="en-US" sz="2600" dirty="0"/>
          </a:p>
        </p:txBody>
      </p:sp>
      <p:sp>
        <p:nvSpPr>
          <p:cNvPr id="34" name="Text 30"/>
          <p:cNvSpPr/>
          <p:nvPr/>
        </p:nvSpPr>
        <p:spPr>
          <a:xfrm>
            <a:off x="7726680" y="5559552"/>
            <a:ext cx="3886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 an Associate Professor or full Professor title</a:t>
            </a:r>
            <a:endParaRPr lang="en-US" sz="1250" dirty="0"/>
          </a:p>
        </p:txBody>
      </p:sp>
      <p:sp>
        <p:nvSpPr>
          <p:cNvPr id="35" name="Text 31"/>
          <p:cNvSpPr/>
          <p:nvPr/>
        </p:nvSpPr>
        <p:spPr>
          <a:xfrm>
            <a:off x="502920" y="5943600"/>
            <a:ext cx="4892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i="1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senior sample drawn predominantly from the institutional decision-making core — strengthening the credibility of the needs assessment.</a:t>
            </a:r>
            <a:endParaRPr lang="en-US" sz="1100" dirty="0"/>
          </a:p>
        </p:txBody>
      </p:sp>
      <p:sp>
        <p:nvSpPr>
          <p:cNvPr id="36" name="Text 32"/>
          <p:cNvSpPr/>
          <p:nvPr/>
        </p:nvSpPr>
        <p:spPr>
          <a:xfrm>
            <a:off x="502920" y="6473952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Project  ·  Academic Staff Needs Assessment  ·  Erasmus+ 2025-1-SK01-KA220-HED-000354947</a:t>
            </a:r>
            <a:endParaRPr lang="en-US" sz="800" dirty="0"/>
          </a:p>
        </p:txBody>
      </p:sp>
      <p:sp>
        <p:nvSpPr>
          <p:cNvPr id="37" name="Text 33"/>
          <p:cNvSpPr/>
          <p:nvPr/>
        </p:nvSpPr>
        <p:spPr>
          <a:xfrm>
            <a:off x="11274552" y="647395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pic>
        <p:nvPicPr>
          <p:cNvPr id="38" name="object 10">
            <a:extLst>
              <a:ext uri="{FF2B5EF4-FFF2-40B4-BE49-F238E27FC236}">
                <a16:creationId xmlns:a16="http://schemas.microsoft.com/office/drawing/2014/main" id="{97BCEA6D-50D1-1015-DA5C-5C352EF73EF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3410" y="563410"/>
            <a:ext cx="520506" cy="44196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658368"/>
          </a:xfrm>
          <a:prstGeom prst="roundRect">
            <a:avLst>
              <a:gd name="adj" fmla="val 13889"/>
            </a:avLst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Text 1"/>
          <p:cNvSpPr/>
          <p:nvPr/>
        </p:nvSpPr>
        <p:spPr>
          <a:xfrm>
            <a:off x="1325880" y="4572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DEMOGRAPHICS · 2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307592" y="69494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Academic Position &amp; Teaching Experience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502920" y="14630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2E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ACADEMIC POSITION  (pooled share, N = 80)</a:t>
            </a:r>
            <a:endParaRPr lang="en-US" sz="120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320040" y="1783080"/>
          <a:ext cx="5577840" cy="416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4"/>
          <p:cNvSpPr/>
          <p:nvPr/>
        </p:nvSpPr>
        <p:spPr>
          <a:xfrm>
            <a:off x="6263640" y="14630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2E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EXPERIENCE  (harmonised bands)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6263640" y="196596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20+ years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8229600" y="2020824"/>
            <a:ext cx="3246120" cy="347472"/>
          </a:xfrm>
          <a:prstGeom prst="rect">
            <a:avLst/>
          </a:prstGeom>
          <a:solidFill>
            <a:srgbClr val="EDF4F1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1" name="Shape 7"/>
          <p:cNvSpPr/>
          <p:nvPr/>
        </p:nvSpPr>
        <p:spPr>
          <a:xfrm>
            <a:off x="8229600" y="2020824"/>
            <a:ext cx="3083814" cy="347472"/>
          </a:xfrm>
          <a:prstGeom prst="rect">
            <a:avLst/>
          </a:prstGeom>
          <a:solidFill>
            <a:srgbClr val="D7A02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2" name="Text 8"/>
          <p:cNvSpPr/>
          <p:nvPr/>
        </p:nvSpPr>
        <p:spPr>
          <a:xfrm>
            <a:off x="11475720" y="1965960"/>
            <a:ext cx="7132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47.5%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3" name="Text 9"/>
          <p:cNvSpPr/>
          <p:nvPr/>
        </p:nvSpPr>
        <p:spPr>
          <a:xfrm>
            <a:off x="6263640" y="2624328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11–20 years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8229600" y="2679192"/>
            <a:ext cx="3246120" cy="347472"/>
          </a:xfrm>
          <a:prstGeom prst="rect">
            <a:avLst/>
          </a:prstGeom>
          <a:solidFill>
            <a:srgbClr val="EDF4F1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5" name="Shape 11"/>
          <p:cNvSpPr/>
          <p:nvPr/>
        </p:nvSpPr>
        <p:spPr>
          <a:xfrm>
            <a:off x="8229600" y="2679192"/>
            <a:ext cx="1947672" cy="347472"/>
          </a:xfrm>
          <a:prstGeom prst="rect">
            <a:avLst/>
          </a:prstGeom>
          <a:solidFill>
            <a:srgbClr val="2E8B7A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6" name="Text 12"/>
          <p:cNvSpPr/>
          <p:nvPr/>
        </p:nvSpPr>
        <p:spPr>
          <a:xfrm>
            <a:off x="11475720" y="2624328"/>
            <a:ext cx="7132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30.0%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7" name="Text 13"/>
          <p:cNvSpPr/>
          <p:nvPr/>
        </p:nvSpPr>
        <p:spPr>
          <a:xfrm>
            <a:off x="6263640" y="3282696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≤ 10 years</a:t>
            </a:r>
            <a:endParaRPr lang="en-US" sz="1400" dirty="0"/>
          </a:p>
        </p:txBody>
      </p:sp>
      <p:sp>
        <p:nvSpPr>
          <p:cNvPr id="18" name="Shape 14"/>
          <p:cNvSpPr/>
          <p:nvPr/>
        </p:nvSpPr>
        <p:spPr>
          <a:xfrm>
            <a:off x="8229600" y="3337560"/>
            <a:ext cx="3246120" cy="347472"/>
          </a:xfrm>
          <a:prstGeom prst="rect">
            <a:avLst/>
          </a:prstGeom>
          <a:solidFill>
            <a:srgbClr val="EDF4F1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9" name="Shape 15"/>
          <p:cNvSpPr/>
          <p:nvPr/>
        </p:nvSpPr>
        <p:spPr>
          <a:xfrm>
            <a:off x="8229600" y="3337560"/>
            <a:ext cx="1460754" cy="347472"/>
          </a:xfrm>
          <a:prstGeom prst="rect">
            <a:avLst/>
          </a:prstGeom>
          <a:solidFill>
            <a:srgbClr val="8FB8A8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0" name="Text 16"/>
          <p:cNvSpPr/>
          <p:nvPr/>
        </p:nvSpPr>
        <p:spPr>
          <a:xfrm>
            <a:off x="11475720" y="3282696"/>
            <a:ext cx="7132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22.5%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1" name="Shape 17"/>
          <p:cNvSpPr/>
          <p:nvPr/>
        </p:nvSpPr>
        <p:spPr>
          <a:xfrm>
            <a:off x="6263640" y="4069080"/>
            <a:ext cx="5440680" cy="1874520"/>
          </a:xfrm>
          <a:prstGeom prst="roundRect">
            <a:avLst>
              <a:gd name="adj" fmla="val 3415"/>
            </a:avLst>
          </a:prstGeom>
          <a:solidFill>
            <a:srgbClr val="EDF4F1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2" name="Shape 18"/>
          <p:cNvSpPr/>
          <p:nvPr/>
        </p:nvSpPr>
        <p:spPr>
          <a:xfrm>
            <a:off x="6263640" y="4069080"/>
            <a:ext cx="91440" cy="1874520"/>
          </a:xfrm>
          <a:prstGeom prst="rect">
            <a:avLst/>
          </a:prstGeom>
          <a:solidFill>
            <a:srgbClr val="D7A02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3" name="Text 19"/>
          <p:cNvSpPr/>
          <p:nvPr/>
        </p:nvSpPr>
        <p:spPr>
          <a:xfrm>
            <a:off x="6537960" y="4224528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OBSERVATION</a:t>
            </a:r>
            <a:endParaRPr lang="en-US" sz="1100" dirty="0"/>
          </a:p>
        </p:txBody>
      </p:sp>
      <p:sp>
        <p:nvSpPr>
          <p:cNvPr id="24" name="Text 20"/>
          <p:cNvSpPr/>
          <p:nvPr/>
        </p:nvSpPr>
        <p:spPr>
          <a:xfrm>
            <a:off x="6537960" y="4526280"/>
            <a:ext cx="49834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b="1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decisively veteran cohort. </a:t>
            </a:r>
            <a:r>
              <a:rPr lang="en-US" sz="13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Slovakia is the most experienced (66.7% with 20+ years); Greece the most balanced; Poland the most junior-weighted (Assistant Professors at 45.5%).</a:t>
            </a:r>
            <a:endParaRPr lang="en-US" sz="1350" dirty="0"/>
          </a:p>
        </p:txBody>
      </p:sp>
      <p:sp>
        <p:nvSpPr>
          <p:cNvPr id="25" name="Text 21"/>
          <p:cNvSpPr/>
          <p:nvPr/>
        </p:nvSpPr>
        <p:spPr>
          <a:xfrm>
            <a:off x="502920" y="6473952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Project  ·  Academic Staff Needs Assessment  ·  Erasmus+ 2025-1-SK01-KA220-HED-000354947</a:t>
            </a:r>
            <a:endParaRPr lang="en-US" sz="800" dirty="0"/>
          </a:p>
        </p:txBody>
      </p:sp>
      <p:sp>
        <p:nvSpPr>
          <p:cNvPr id="26" name="Text 22"/>
          <p:cNvSpPr/>
          <p:nvPr/>
        </p:nvSpPr>
        <p:spPr>
          <a:xfrm>
            <a:off x="11274552" y="647395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pic>
        <p:nvPicPr>
          <p:cNvPr id="27" name="object 10">
            <a:extLst>
              <a:ext uri="{FF2B5EF4-FFF2-40B4-BE49-F238E27FC236}">
                <a16:creationId xmlns:a16="http://schemas.microsoft.com/office/drawing/2014/main" id="{A68C0719-3A8B-1495-B767-E7170E134DB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3410" y="563410"/>
            <a:ext cx="520506" cy="44196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658368"/>
          </a:xfrm>
          <a:prstGeom prst="roundRect">
            <a:avLst>
              <a:gd name="adj" fmla="val 13889"/>
            </a:avLst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Text 1"/>
          <p:cNvSpPr/>
          <p:nvPr/>
        </p:nvSpPr>
        <p:spPr>
          <a:xfrm>
            <a:off x="1325880" y="4572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 1 · CURRICULUM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307592" y="69494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Aspiration Outpaces Current Provision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554480"/>
            <a:ext cx="3383280" cy="4343400"/>
          </a:xfrm>
          <a:prstGeom prst="roundRect">
            <a:avLst>
              <a:gd name="adj" fmla="val 2162"/>
            </a:avLst>
          </a:prstGeom>
          <a:solidFill>
            <a:srgbClr val="0F3B3E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7" name="Text 4"/>
          <p:cNvSpPr/>
          <p:nvPr/>
        </p:nvSpPr>
        <p:spPr>
          <a:xfrm>
            <a:off x="731520" y="1828800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50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IMPLEMENTATION GAP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40080" y="2468880"/>
            <a:ext cx="3108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Δ 0.68</a:t>
            </a:r>
            <a:endParaRPr lang="en-US" sz="6400" dirty="0"/>
          </a:p>
        </p:txBody>
      </p:sp>
      <p:sp>
        <p:nvSpPr>
          <p:cNvPr id="9" name="Text 6"/>
          <p:cNvSpPr/>
          <p:nvPr/>
        </p:nvSpPr>
        <p:spPr>
          <a:xfrm>
            <a:off x="777240" y="3657600"/>
            <a:ext cx="2834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300" dirty="0">
                <a:solidFill>
                  <a:srgbClr val="8FB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 between what staff aspire to and what curricula currently deliver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77240" y="507492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clear mandate for intervention.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4297680" y="15544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2E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POOLED CURRICULUM BASELINE  (1–5 Likert, N = 80)</a:t>
            </a:r>
            <a:endParaRPr lang="en-US" sz="1200" dirty="0"/>
          </a:p>
        </p:txBody>
      </p:sp>
      <p:graphicFrame>
        <p:nvGraphicFramePr>
          <p:cNvPr id="12" name="Chart 0"/>
          <p:cNvGraphicFramePr/>
          <p:nvPr/>
        </p:nvGraphicFramePr>
        <p:xfrm>
          <a:off x="4160520" y="1874520"/>
          <a:ext cx="7589520" cy="278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Shape 9"/>
          <p:cNvSpPr/>
          <p:nvPr/>
        </p:nvSpPr>
        <p:spPr>
          <a:xfrm>
            <a:off x="4160520" y="4892040"/>
            <a:ext cx="7543800" cy="1024128"/>
          </a:xfrm>
          <a:prstGeom prst="roundRect">
            <a:avLst>
              <a:gd name="adj" fmla="val 5357"/>
            </a:avLst>
          </a:prstGeom>
          <a:solidFill>
            <a:srgbClr val="EDF4F1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4" name="Text 10"/>
          <p:cNvSpPr/>
          <p:nvPr/>
        </p:nvSpPr>
        <p:spPr>
          <a:xfrm>
            <a:off x="4434840" y="5029200"/>
            <a:ext cx="7040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b="1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Cross-country:  </a:t>
            </a:r>
            <a:r>
              <a:rPr lang="en-US" sz="130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Portugal records the largest deficit (4.50 vs 3.00; Δ 1.50). Poland is the exception — aspiration and provision coincide at 4.36, signalling a cohort seeking advanced rather than foundational support.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502920" y="6473952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Project  ·  Academic Staff Needs Assessment  ·  Erasmus+ 2025-1-SK01-KA220-HED-000354947</a:t>
            </a:r>
            <a:endParaRPr lang="en-US" sz="800" dirty="0"/>
          </a:p>
        </p:txBody>
      </p:sp>
      <p:sp>
        <p:nvSpPr>
          <p:cNvPr id="16" name="Text 12"/>
          <p:cNvSpPr/>
          <p:nvPr/>
        </p:nvSpPr>
        <p:spPr>
          <a:xfrm>
            <a:off x="11274552" y="647395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pic>
        <p:nvPicPr>
          <p:cNvPr id="17" name="object 10">
            <a:extLst>
              <a:ext uri="{FF2B5EF4-FFF2-40B4-BE49-F238E27FC236}">
                <a16:creationId xmlns:a16="http://schemas.microsoft.com/office/drawing/2014/main" id="{DEAC19ED-5009-508E-7323-1101D33D62E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3410" y="563410"/>
            <a:ext cx="520506" cy="44196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658368"/>
          </a:xfrm>
          <a:prstGeom prst="roundRect">
            <a:avLst>
              <a:gd name="adj" fmla="val 13889"/>
            </a:avLst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Text 1"/>
          <p:cNvSpPr/>
          <p:nvPr/>
        </p:nvSpPr>
        <p:spPr>
          <a:xfrm>
            <a:off x="1325880" y="4572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 1 · CROSS-COUNTRY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307592" y="69494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SD Implementation Gap, Ranked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502920" y="14813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2E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PER-COUNTRY IMPLEMENTATION GAP  (Δ = aspiration − current provision)</a:t>
            </a:r>
            <a:endParaRPr lang="en-US" sz="120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320039" y="1828800"/>
          <a:ext cx="8782397" cy="3858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 12"/>
          <p:cNvSpPr/>
          <p:nvPr/>
        </p:nvSpPr>
        <p:spPr>
          <a:xfrm>
            <a:off x="8321040" y="3310128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22" name="Text 18"/>
          <p:cNvSpPr/>
          <p:nvPr/>
        </p:nvSpPr>
        <p:spPr>
          <a:xfrm>
            <a:off x="502920" y="6473952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Project  ·  Academic Staff Needs Assessment  ·  Erasmus+ 2025-1-SK01-KA220-HED-000354947</a:t>
            </a:r>
            <a:endParaRPr lang="en-US" sz="800" dirty="0"/>
          </a:p>
        </p:txBody>
      </p:sp>
      <p:sp>
        <p:nvSpPr>
          <p:cNvPr id="23" name="Text 19"/>
          <p:cNvSpPr/>
          <p:nvPr/>
        </p:nvSpPr>
        <p:spPr>
          <a:xfrm>
            <a:off x="11274552" y="647395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pic>
        <p:nvPicPr>
          <p:cNvPr id="8" name="object 10">
            <a:extLst>
              <a:ext uri="{FF2B5EF4-FFF2-40B4-BE49-F238E27FC236}">
                <a16:creationId xmlns:a16="http://schemas.microsoft.com/office/drawing/2014/main" id="{77C0EC27-C0EF-074E-43C8-D7ADE2274F2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3410" y="563410"/>
            <a:ext cx="520506" cy="44196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658368"/>
          </a:xfrm>
          <a:prstGeom prst="roundRect">
            <a:avLst>
              <a:gd name="adj" fmla="val 13889"/>
            </a:avLst>
          </a:prstGeom>
          <a:solidFill>
            <a:srgbClr val="1C5D54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Text 1"/>
          <p:cNvSpPr/>
          <p:nvPr/>
        </p:nvSpPr>
        <p:spPr>
          <a:xfrm>
            <a:off x="1325880" y="4572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 2 · COMPETENCIES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307592" y="69494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F3B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UNESCO Sustainability Competencies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502920" y="14813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2E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SELF-ASSESSED COMPETENCY  (pooled mean, 1–5)</a:t>
            </a:r>
            <a:endParaRPr lang="en-US" sz="120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320040" y="1810512"/>
          <a:ext cx="7498080" cy="416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4"/>
          <p:cNvSpPr/>
          <p:nvPr/>
        </p:nvSpPr>
        <p:spPr>
          <a:xfrm>
            <a:off x="8138160" y="1810512"/>
            <a:ext cx="3566160" cy="1691640"/>
          </a:xfrm>
          <a:prstGeom prst="roundRect">
            <a:avLst>
              <a:gd name="adj" fmla="val 4324"/>
            </a:avLst>
          </a:prstGeom>
          <a:solidFill>
            <a:srgbClr val="0F3B3E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9" name="Text 5"/>
          <p:cNvSpPr/>
          <p:nvPr/>
        </p:nvSpPr>
        <p:spPr>
          <a:xfrm>
            <a:off x="8138160" y="1993392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50" dirty="0">
                <a:solidFill>
                  <a:srgbClr val="D7A0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DEFICIT</a:t>
            </a:r>
            <a:endParaRPr lang="en-US" sz="1100" dirty="0"/>
          </a:p>
        </p:txBody>
      </p:sp>
      <p:sp>
        <p:nvSpPr>
          <p:cNvPr id="10" name="Text 6"/>
          <p:cNvSpPr/>
          <p:nvPr/>
        </p:nvSpPr>
        <p:spPr>
          <a:xfrm>
            <a:off x="8138160" y="2286000"/>
            <a:ext cx="3566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0.61</a:t>
            </a:r>
            <a:endParaRPr lang="en-US" sz="5200" dirty="0"/>
          </a:p>
        </p:txBody>
      </p:sp>
      <p:sp>
        <p:nvSpPr>
          <p:cNvPr id="11" name="Text 7"/>
          <p:cNvSpPr/>
          <p:nvPr/>
        </p:nvSpPr>
        <p:spPr>
          <a:xfrm>
            <a:off x="8138160" y="3090672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FB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 · cognitive vs. strategic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8138160" y="3703320"/>
            <a:ext cx="3566160" cy="2240280"/>
          </a:xfrm>
          <a:prstGeom prst="roundRect">
            <a:avLst>
              <a:gd name="adj" fmla="val 3265"/>
            </a:avLst>
          </a:prstGeom>
          <a:solidFill>
            <a:srgbClr val="EDF4F1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3" name="Shape 9"/>
          <p:cNvSpPr/>
          <p:nvPr/>
        </p:nvSpPr>
        <p:spPr>
          <a:xfrm>
            <a:off x="8138160" y="3703320"/>
            <a:ext cx="91440" cy="2240280"/>
          </a:xfrm>
          <a:prstGeom prst="rect">
            <a:avLst/>
          </a:prstGeom>
          <a:solidFill>
            <a:srgbClr val="2E8B7A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4" name="Text 10"/>
          <p:cNvSpPr/>
          <p:nvPr/>
        </p:nvSpPr>
        <p:spPr>
          <a:xfrm>
            <a:off x="8412480" y="385876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E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PATTERN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8412480" y="4169664"/>
            <a:ext cx="315468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Cognitive &amp; analytical competencies score highest; operational &amp; strategic lowest </a:t>
            </a:r>
            <a:r>
              <a:rPr lang="en-US" sz="1250" b="1" dirty="0">
                <a:solidFill>
                  <a:srgbClr val="0F3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every single cohort.</a:t>
            </a:r>
            <a:r>
              <a:rPr lang="en-US" sz="1250" dirty="0">
                <a:solidFill>
                  <a:srgbClr val="5A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Teachers understand sustainability but are far less confident operationalising it (Portugal Strategic Competence just 2.75).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502920" y="6473952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Project  ·  Academic Staff Needs Assessment  ·  Erasmus+ 2025-1-SK01-KA220-HED-000354947</a:t>
            </a:r>
            <a:endParaRPr lang="en-US" sz="800" dirty="0"/>
          </a:p>
        </p:txBody>
      </p:sp>
      <p:sp>
        <p:nvSpPr>
          <p:cNvPr id="17" name="Text 13"/>
          <p:cNvSpPr/>
          <p:nvPr/>
        </p:nvSpPr>
        <p:spPr>
          <a:xfrm>
            <a:off x="11274552" y="6473952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8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pic>
        <p:nvPicPr>
          <p:cNvPr id="18" name="object 10">
            <a:extLst>
              <a:ext uri="{FF2B5EF4-FFF2-40B4-BE49-F238E27FC236}">
                <a16:creationId xmlns:a16="http://schemas.microsoft.com/office/drawing/2014/main" id="{D3F08AD1-4CF5-82FC-35EC-B8242DE81E9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3410" y="563410"/>
            <a:ext cx="520506" cy="44196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9C93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</TotalTime>
  <Words>1479</Words>
  <Application>Microsoft Macintosh PowerPoint</Application>
  <PresentationFormat>Ευρεία οθόνη</PresentationFormat>
  <Paragraphs>271</Paragraphs>
  <Slides>16</Slides>
  <Notes>15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1" baseType="lpstr">
      <vt:lpstr>Aptos</vt:lpstr>
      <vt:lpstr>Calibri</vt:lpstr>
      <vt:lpstr>Georgia</vt:lpstr>
      <vt:lpstr>Trebuchet MS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KA220 – HED Cooperation partnership in higher education Priority: HE - Stimulating innovative learning and teaching practices  Project title:  PARTNERSHIP IN CREATING NEW FORMS OF LEARNING IN HIGHER EDUCATION: REINFORCING AND INTERDISCIPLINARITY THROUGH SD MODULES</dc:title>
  <dc:creator>user</dc:creator>
  <cp:lastModifiedBy>tsironis christos</cp:lastModifiedBy>
  <cp:revision>4</cp:revision>
  <dcterms:created xsi:type="dcterms:W3CDTF">2026-08-04T16:01:37Z</dcterms:created>
  <dcterms:modified xsi:type="dcterms:W3CDTF">2026-08-09T09:53:52Z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2025-11-21T00:00:00Z</vt:filetime>
  </property>
  <property fmtid="{D5CDD505-2E9C-101B-9397-08002B2CF9AE}" pid="4" name="Creator">
    <vt:lpwstr>Microsoft® PowerPoint® 2016</vt:lpwstr>
  </property>
  <property fmtid="{D5CDD505-2E9C-101B-9397-08002B2CF9AE}" pid="5" name="LastSaved">
    <vt:filetime>2026-08-04T00:00:00Z</vt:filetime>
  </property>
  <property fmtid="{D5CDD505-2E9C-101B-9397-08002B2CF9AE}" pid="6" name="Producer">
    <vt:lpwstr>Microsoft® PowerPoint® 2016</vt:lpwstr>
  </property>
</Properties>
</file>